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0" r:id="rId5"/>
  </p:sldMasterIdLst>
  <p:notesMasterIdLst>
    <p:notesMasterId r:id="rId36"/>
  </p:notesMasterIdLst>
  <p:sldIdLst>
    <p:sldId id="274" r:id="rId6"/>
    <p:sldId id="257" r:id="rId7"/>
    <p:sldId id="260" r:id="rId8"/>
    <p:sldId id="264" r:id="rId9"/>
    <p:sldId id="265" r:id="rId10"/>
    <p:sldId id="266" r:id="rId11"/>
    <p:sldId id="269" r:id="rId12"/>
    <p:sldId id="270" r:id="rId13"/>
    <p:sldId id="271" r:id="rId14"/>
    <p:sldId id="272" r:id="rId15"/>
    <p:sldId id="275" r:id="rId16"/>
    <p:sldId id="273" r:id="rId17"/>
    <p:sldId id="276" r:id="rId18"/>
    <p:sldId id="286" r:id="rId19"/>
    <p:sldId id="287" r:id="rId20"/>
    <p:sldId id="277" r:id="rId21"/>
    <p:sldId id="278" r:id="rId22"/>
    <p:sldId id="279" r:id="rId23"/>
    <p:sldId id="280" r:id="rId24"/>
    <p:sldId id="281" r:id="rId25"/>
    <p:sldId id="282" r:id="rId26"/>
    <p:sldId id="283" r:id="rId27"/>
    <p:sldId id="284" r:id="rId28"/>
    <p:sldId id="288" r:id="rId29"/>
    <p:sldId id="289" r:id="rId30"/>
    <p:sldId id="290" r:id="rId31"/>
    <p:sldId id="291" r:id="rId32"/>
    <p:sldId id="292" r:id="rId33"/>
    <p:sldId id="293" r:id="rId34"/>
    <p:sldId id="29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7.emf"/><Relationship Id="rId7" Type="http://schemas.openxmlformats.org/officeDocument/2006/relationships/image" Target="../media/image91.png"/><Relationship Id="rId2" Type="http://schemas.openxmlformats.org/officeDocument/2006/relationships/image" Target="../media/image86.emf"/><Relationship Id="rId1" Type="http://schemas.openxmlformats.org/officeDocument/2006/relationships/image" Target="../media/image85.emf"/><Relationship Id="rId6" Type="http://schemas.openxmlformats.org/officeDocument/2006/relationships/image" Target="../media/image90.emf"/><Relationship Id="rId5" Type="http://schemas.openxmlformats.org/officeDocument/2006/relationships/image" Target="../media/image89.em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image" Target="../media/image90.emf"/><Relationship Id="rId7" Type="http://schemas.openxmlformats.org/officeDocument/2006/relationships/image" Target="../media/image94.png"/><Relationship Id="rId2" Type="http://schemas.openxmlformats.org/officeDocument/2006/relationships/image" Target="../media/image89.emf"/><Relationship Id="rId1" Type="http://schemas.openxmlformats.org/officeDocument/2006/relationships/image" Target="../media/image88.png"/><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png"/><Relationship Id="rId9" Type="http://schemas.openxmlformats.org/officeDocument/2006/relationships/image" Target="../media/image9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emf"/><Relationship Id="rId4" Type="http://schemas.openxmlformats.org/officeDocument/2006/relationships/image" Target="../media/image10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102.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9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0ED3F6-FC59-4F30-93CF-E49FDBABA146}" type="datetimeFigureOut">
              <a:rPr lang="en-GB" smtClean="0"/>
              <a:t>13/04/2018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DC6FA-0E35-4CE1-8527-6463B27C38A1}" type="slidenum">
              <a:rPr lang="en-GB" smtClean="0"/>
              <a:t>‹#›</a:t>
            </a:fld>
            <a:endParaRPr lang="en-GB"/>
          </a:p>
        </p:txBody>
      </p:sp>
    </p:spTree>
    <p:extLst>
      <p:ext uri="{BB962C8B-B14F-4D97-AF65-F5344CB8AC3E}">
        <p14:creationId xmlns:p14="http://schemas.microsoft.com/office/powerpoint/2010/main" val="945912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fld id="{4AF043BB-4353-4219-AD2B-07F5D99A9226}" type="slidenum">
              <a:rPr lang="en-GB" sz="1200">
                <a:solidFill>
                  <a:prstClr val="black"/>
                </a:solidFill>
                <a:latin typeface="Arial" charset="0"/>
              </a:rPr>
              <a:pPr/>
              <a:t>1</a:t>
            </a:fld>
            <a:endParaRPr lang="en-GB" sz="1200">
              <a:solidFill>
                <a:prstClr val="black"/>
              </a:solidFill>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en-US" smtClean="0">
                <a:ea typeface="ＭＳ Ｐゴシック" pitchFamily="34" charset="-128"/>
              </a:rPr>
              <a:t>Please use the dd month yyyy format for the date for example 11 January 2008. The main title can be one or two lines long. </a:t>
            </a:r>
          </a:p>
          <a:p>
            <a:pPr eaLnBrk="1" hangingPunct="1"/>
            <a:endParaRPr lang="en-GB" smtClean="0">
              <a:ea typeface="ＭＳ Ｐゴシック" pitchFamily="34" charset="-128"/>
            </a:endParaRPr>
          </a:p>
        </p:txBody>
      </p:sp>
    </p:spTree>
    <p:extLst>
      <p:ext uri="{BB962C8B-B14F-4D97-AF65-F5344CB8AC3E}">
        <p14:creationId xmlns:p14="http://schemas.microsoft.com/office/powerpoint/2010/main" val="406440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D1C6D22-CB67-4F0F-B956-B21CF13AAFBC}" type="slidenum">
              <a:rPr lang="en-GB" smtClean="0"/>
              <a:pPr>
                <a:defRPr/>
              </a:pPr>
              <a:t>20</a:t>
            </a:fld>
            <a:endParaRPr lang="en-GB"/>
          </a:p>
        </p:txBody>
      </p:sp>
    </p:spTree>
    <p:extLst>
      <p:ext uri="{BB962C8B-B14F-4D97-AF65-F5344CB8AC3E}">
        <p14:creationId xmlns:p14="http://schemas.microsoft.com/office/powerpoint/2010/main" val="346663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D1C6D22-CB67-4F0F-B956-B21CF13AAFBC}" type="slidenum">
              <a:rPr lang="en-GB" smtClean="0"/>
              <a:pPr>
                <a:defRPr/>
              </a:pPr>
              <a:t>21</a:t>
            </a:fld>
            <a:endParaRPr lang="en-GB"/>
          </a:p>
        </p:txBody>
      </p:sp>
    </p:spTree>
    <p:extLst>
      <p:ext uri="{BB962C8B-B14F-4D97-AF65-F5344CB8AC3E}">
        <p14:creationId xmlns:p14="http://schemas.microsoft.com/office/powerpoint/2010/main" val="189769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D1C6D22-CB67-4F0F-B956-B21CF13AAFBC}" type="slidenum">
              <a:rPr lang="en-GB" smtClean="0"/>
              <a:pPr>
                <a:defRPr/>
              </a:pPr>
              <a:t>22</a:t>
            </a:fld>
            <a:endParaRPr lang="en-GB"/>
          </a:p>
        </p:txBody>
      </p:sp>
    </p:spTree>
    <p:extLst>
      <p:ext uri="{BB962C8B-B14F-4D97-AF65-F5344CB8AC3E}">
        <p14:creationId xmlns:p14="http://schemas.microsoft.com/office/powerpoint/2010/main" val="1873269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D1C6D22-CB67-4F0F-B956-B21CF13AAFBC}" type="slidenum">
              <a:rPr lang="en-GB" smtClean="0"/>
              <a:pPr>
                <a:defRPr/>
              </a:pPr>
              <a:t>23</a:t>
            </a:fld>
            <a:endParaRPr lang="en-GB"/>
          </a:p>
        </p:txBody>
      </p:sp>
    </p:spTree>
    <p:extLst>
      <p:ext uri="{BB962C8B-B14F-4D97-AF65-F5344CB8AC3E}">
        <p14:creationId xmlns:p14="http://schemas.microsoft.com/office/powerpoint/2010/main" val="352345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ea typeface="ＭＳ Ｐゴシック" pitchFamily="34" charset="-128"/>
              </a:rPr>
              <a:t>Notes: To validate the proposed linear relationship, we use the test setup as shown here for obtaining the </a:t>
            </a:r>
            <a:r>
              <a:rPr lang="en-GB" altLang="zh-CN" sz="600" smtClean="0">
                <a:ea typeface="ＭＳ Ｐゴシック" pitchFamily="34" charset="-128"/>
              </a:rPr>
              <a:t>Δ</a:t>
            </a:r>
            <a:r>
              <a:rPr lang="en-GB" altLang="zh-CN" sz="600" i="1" smtClean="0">
                <a:ea typeface="ＭＳ Ｐゴシック" pitchFamily="34" charset="-128"/>
              </a:rPr>
              <a:t>T</a:t>
            </a:r>
            <a:r>
              <a:rPr lang="en-GB" altLang="zh-CN" sz="600" i="1" baseline="-25000" smtClean="0">
                <a:ea typeface="ＭＳ Ｐゴシック" pitchFamily="34" charset="-128"/>
              </a:rPr>
              <a:t>S</a:t>
            </a:r>
            <a:r>
              <a:rPr lang="en-GB" altLang="zh-CN" sz="600" baseline="-25000" smtClean="0">
                <a:ea typeface="ＭＳ Ｐゴシック" pitchFamily="34" charset="-128"/>
              </a:rPr>
              <a:t> </a:t>
            </a:r>
            <a:r>
              <a:rPr lang="en-GB" altLang="zh-CN" sz="600" smtClean="0">
                <a:ea typeface="ＭＳ Ｐゴシック" pitchFamily="34" charset="-128"/>
              </a:rPr>
              <a:t>/Δ</a:t>
            </a:r>
            <a:r>
              <a:rPr lang="en-GB" altLang="zh-CN" sz="600" i="1" smtClean="0">
                <a:ea typeface="ＭＳ Ｐゴシック" pitchFamily="34" charset="-128"/>
              </a:rPr>
              <a:t>A </a:t>
            </a:r>
            <a:r>
              <a:rPr lang="en-GB" altLang="zh-CN" sz="600" smtClean="0">
                <a:ea typeface="ＭＳ Ｐゴシック" pitchFamily="34" charset="-128"/>
              </a:rPr>
              <a:t>value. The infrared is used to capture the temperature change across the crack front and the high speed camera is used to monitor the crack advance. To capture the temperature increase values before the heat dissipates, here we applied the high speed infrared thermography with a frame rate of 15 kHz. </a:t>
            </a:r>
            <a:endParaRPr lang="en-GB" altLang="en-US" smtClean="0">
              <a:ea typeface="ＭＳ Ｐゴシック" pitchFamily="34" charset="-128"/>
            </a:endParaRPr>
          </a:p>
        </p:txBody>
      </p:sp>
    </p:spTree>
    <p:extLst>
      <p:ext uri="{BB962C8B-B14F-4D97-AF65-F5344CB8AC3E}">
        <p14:creationId xmlns:p14="http://schemas.microsoft.com/office/powerpoint/2010/main" val="59944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43000" y="685800"/>
            <a:ext cx="4572000" cy="3429000"/>
          </a:xfrm>
          <a:ln/>
        </p:spPr>
      </p:sp>
      <p:sp>
        <p:nvSpPr>
          <p:cNvPr id="28675" name="Rectangle 3"/>
          <p:cNvSpPr>
            <a:spLocks noGrp="1" noChangeArrowheads="1"/>
          </p:cNvSpPr>
          <p:nvPr>
            <p:ph type="body" idx="1"/>
          </p:nvPr>
        </p:nvSpPr>
        <p:spPr>
          <a:xfrm>
            <a:off x="914508" y="4343144"/>
            <a:ext cx="5028986" cy="4115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marL="228600" indent="-228600">
              <a:buFontTx/>
              <a:buAutoNum type="arabicPeriod"/>
            </a:pPr>
            <a:r>
              <a:rPr lang="en-GB" altLang="zh-CN" smtClean="0">
                <a:ea typeface="ＭＳ Ｐゴシック" pitchFamily="34" charset="-128"/>
              </a:rPr>
              <a:t>For all the plots, the temperature images before crack growth and after crack growth are plotted. The temperature image before crack growth was the average values obtained from 100 images before the crack growth.</a:t>
            </a:r>
          </a:p>
          <a:p>
            <a:pPr marL="228600" indent="-228600">
              <a:buFontTx/>
              <a:buAutoNum type="arabicPeriod"/>
            </a:pPr>
            <a:r>
              <a:rPr lang="en-GB" altLang="zh-CN" smtClean="0">
                <a:ea typeface="ＭＳ Ｐゴシック" pitchFamily="34" charset="-128"/>
              </a:rPr>
              <a:t>The </a:t>
            </a:r>
            <a:r>
              <a:rPr lang="en-GB" altLang="zh-CN" sz="500" smtClean="0">
                <a:ea typeface="ＭＳ Ｐゴシック" pitchFamily="34" charset="-128"/>
              </a:rPr>
              <a:t>Δ</a:t>
            </a:r>
            <a:r>
              <a:rPr lang="en-GB" altLang="zh-CN" sz="500" i="1" smtClean="0">
                <a:ea typeface="ＭＳ Ｐゴシック" pitchFamily="34" charset="-128"/>
              </a:rPr>
              <a:t>T </a:t>
            </a:r>
            <a:r>
              <a:rPr lang="en-GB" altLang="zh-CN" sz="500" smtClean="0">
                <a:ea typeface="ＭＳ Ｐゴシック" pitchFamily="34" charset="-128"/>
              </a:rPr>
              <a:t>image is obtained by subtracting the two temperature images before and after crack growth. </a:t>
            </a:r>
          </a:p>
          <a:p>
            <a:pPr marL="228600" indent="-228600">
              <a:buFontTx/>
              <a:buAutoNum type="arabicPeriod"/>
            </a:pPr>
            <a:r>
              <a:rPr lang="en-GB" altLang="zh-CN" sz="500" smtClean="0">
                <a:ea typeface="ＭＳ Ｐゴシック" pitchFamily="34" charset="-128"/>
              </a:rPr>
              <a:t>In the plot, </a:t>
            </a:r>
            <a:r>
              <a:rPr lang="en-GB" altLang="zh-CN" sz="500" i="1" smtClean="0">
                <a:ea typeface="ＭＳ Ｐゴシック" pitchFamily="34" charset="-128"/>
              </a:rPr>
              <a:t>a </a:t>
            </a:r>
            <a:r>
              <a:rPr lang="en-GB" altLang="zh-CN" sz="500" smtClean="0">
                <a:ea typeface="ＭＳ Ｐゴシック" pitchFamily="34" charset="-128"/>
              </a:rPr>
              <a:t>is the crack length, c is the lever arm length, b is the specimen width and P is the critical load. </a:t>
            </a:r>
          </a:p>
        </p:txBody>
      </p:sp>
    </p:spTree>
    <p:extLst>
      <p:ext uri="{BB962C8B-B14F-4D97-AF65-F5344CB8AC3E}">
        <p14:creationId xmlns:p14="http://schemas.microsoft.com/office/powerpoint/2010/main" val="887831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So after this, we can plot the temperature increase at the crack surfaces per unit area against the fracture toughness. For different crack propagation path, we can clearly see the linear relationship which verifies the proposed methodology. This means by determining the slope of the straight line for different materials, the fracture toughness can be derived from a direct temperature measurement</a:t>
            </a:r>
          </a:p>
        </p:txBody>
      </p:sp>
    </p:spTree>
    <p:extLst>
      <p:ext uri="{BB962C8B-B14F-4D97-AF65-F5344CB8AC3E}">
        <p14:creationId xmlns:p14="http://schemas.microsoft.com/office/powerpoint/2010/main" val="182474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fld id="{E0A2DE97-3757-472E-A496-474269DAE511}" type="slidenum">
              <a:rPr lang="en-GB" sz="1200">
                <a:solidFill>
                  <a:prstClr val="black"/>
                </a:solidFill>
                <a:latin typeface="Arial" charset="0"/>
              </a:rPr>
              <a:pPr/>
              <a:t>7</a:t>
            </a:fld>
            <a:endParaRPr lang="en-GB" sz="1200">
              <a:solidFill>
                <a:prstClr val="black"/>
              </a:solidFill>
              <a:latin typeface="Arial" charset="0"/>
            </a:endParaRPr>
          </a:p>
        </p:txBody>
      </p:sp>
    </p:spTree>
    <p:extLst>
      <p:ext uri="{BB962C8B-B14F-4D97-AF65-F5344CB8AC3E}">
        <p14:creationId xmlns:p14="http://schemas.microsoft.com/office/powerpoint/2010/main" val="287284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fld id="{40C9AB5B-DB48-43A5-A4CA-26D93431A83C}" type="slidenum">
              <a:rPr lang="en-GB" sz="1200" smtClean="0">
                <a:solidFill>
                  <a:prstClr val="black"/>
                </a:solidFill>
                <a:latin typeface="Arial" charset="0"/>
              </a:rPr>
              <a:pPr/>
              <a:t>10</a:t>
            </a:fld>
            <a:endParaRPr lang="en-GB" sz="1200" smtClean="0">
              <a:solidFill>
                <a:prstClr val="black"/>
              </a:solidFill>
              <a:latin typeface="Arial" charset="0"/>
            </a:endParaRPr>
          </a:p>
        </p:txBody>
      </p:sp>
    </p:spTree>
    <p:extLst>
      <p:ext uri="{BB962C8B-B14F-4D97-AF65-F5344CB8AC3E}">
        <p14:creationId xmlns:p14="http://schemas.microsoft.com/office/powerpoint/2010/main" val="2619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29700" name="Slide Number Placeholder 3"/>
          <p:cNvSpPr txBox="1">
            <a:spLocks noGrp="1"/>
          </p:cNvSpPr>
          <p:nvPr/>
        </p:nvSpPr>
        <p:spPr bwMode="auto">
          <a:xfrm>
            <a:off x="3886201"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r" fontAlgn="base">
              <a:spcBef>
                <a:spcPct val="0"/>
              </a:spcBef>
              <a:spcAft>
                <a:spcPct val="0"/>
              </a:spcAft>
            </a:pPr>
            <a:fld id="{6B7A0F19-A35C-4D85-B2B7-6A8BC15D6E26}" type="slidenum">
              <a:rPr lang="en-GB">
                <a:solidFill>
                  <a:prstClr val="black"/>
                </a:solidFill>
                <a:latin typeface="Arial" charset="0"/>
              </a:rPr>
              <a:pPr algn="r" fontAlgn="base">
                <a:spcBef>
                  <a:spcPct val="0"/>
                </a:spcBef>
                <a:spcAft>
                  <a:spcPct val="0"/>
                </a:spcAft>
              </a:pPr>
              <a:t>12</a:t>
            </a:fld>
            <a:endParaRPr lang="en-GB">
              <a:solidFill>
                <a:prstClr val="black"/>
              </a:solidFill>
              <a:latin typeface="Arial" charset="0"/>
            </a:endParaRPr>
          </a:p>
        </p:txBody>
      </p:sp>
    </p:spTree>
    <p:extLst>
      <p:ext uri="{BB962C8B-B14F-4D97-AF65-F5344CB8AC3E}">
        <p14:creationId xmlns:p14="http://schemas.microsoft.com/office/powerpoint/2010/main" val="278388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1177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fld id="{07E4C4DC-E364-4D2D-B117-6A7303AB155C}" type="slidenum">
              <a:rPr lang="en-GB" sz="1200" smtClean="0">
                <a:latin typeface="Arial" charset="0"/>
              </a:rPr>
              <a:pPr/>
              <a:t>14</a:t>
            </a:fld>
            <a:endParaRPr lang="en-GB" sz="1200" smtClean="0">
              <a:latin typeface="Arial" charset="0"/>
            </a:endParaRPr>
          </a:p>
        </p:txBody>
      </p:sp>
    </p:spTree>
    <p:extLst>
      <p:ext uri="{BB962C8B-B14F-4D97-AF65-F5344CB8AC3E}">
        <p14:creationId xmlns:p14="http://schemas.microsoft.com/office/powerpoint/2010/main" val="231809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1187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fld id="{15DD00A8-EE87-4D90-B158-C76C40A6AC4F}" type="slidenum">
              <a:rPr lang="en-GB" sz="1200" smtClean="0">
                <a:latin typeface="Arial" charset="0"/>
              </a:rPr>
              <a:pPr/>
              <a:t>15</a:t>
            </a:fld>
            <a:endParaRPr lang="en-GB" sz="1200" smtClean="0">
              <a:latin typeface="Arial" charset="0"/>
            </a:endParaRPr>
          </a:p>
        </p:txBody>
      </p:sp>
    </p:spTree>
    <p:extLst>
      <p:ext uri="{BB962C8B-B14F-4D97-AF65-F5344CB8AC3E}">
        <p14:creationId xmlns:p14="http://schemas.microsoft.com/office/powerpoint/2010/main" val="2694136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D1C6D22-CB67-4F0F-B956-B21CF13AAFBC}" type="slidenum">
              <a:rPr lang="en-GB" smtClean="0"/>
              <a:pPr>
                <a:defRPr/>
              </a:pPr>
              <a:t>17</a:t>
            </a:fld>
            <a:endParaRPr lang="en-GB"/>
          </a:p>
        </p:txBody>
      </p:sp>
    </p:spTree>
    <p:extLst>
      <p:ext uri="{BB962C8B-B14F-4D97-AF65-F5344CB8AC3E}">
        <p14:creationId xmlns:p14="http://schemas.microsoft.com/office/powerpoint/2010/main" val="54740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D1C6D22-CB67-4F0F-B956-B21CF13AAFBC}" type="slidenum">
              <a:rPr lang="en-GB" smtClean="0"/>
              <a:pPr>
                <a:defRPr/>
              </a:pPr>
              <a:t>18</a:t>
            </a:fld>
            <a:endParaRPr lang="en-GB"/>
          </a:p>
        </p:txBody>
      </p:sp>
    </p:spTree>
    <p:extLst>
      <p:ext uri="{BB962C8B-B14F-4D97-AF65-F5344CB8AC3E}">
        <p14:creationId xmlns:p14="http://schemas.microsoft.com/office/powerpoint/2010/main" val="1676746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D1C6D22-CB67-4F0F-B956-B21CF13AAFBC}" type="slidenum">
              <a:rPr lang="en-GB" smtClean="0"/>
              <a:pPr>
                <a:defRPr/>
              </a:pPr>
              <a:t>19</a:t>
            </a:fld>
            <a:endParaRPr lang="en-GB"/>
          </a:p>
        </p:txBody>
      </p:sp>
    </p:spTree>
    <p:extLst>
      <p:ext uri="{BB962C8B-B14F-4D97-AF65-F5344CB8AC3E}">
        <p14:creationId xmlns:p14="http://schemas.microsoft.com/office/powerpoint/2010/main" val="2042495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1031"/>
          <p:cNvSpPr>
            <a:spLocks noChangeArrowheads="1"/>
          </p:cNvSpPr>
          <p:nvPr userDrawn="1"/>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1600">
              <a:solidFill>
                <a:srgbClr val="323D43"/>
              </a:solidFill>
            </a:endParaRPr>
          </a:p>
        </p:txBody>
      </p:sp>
      <p:sp>
        <p:nvSpPr>
          <p:cNvPr id="4" name="Rectangle 1032"/>
          <p:cNvSpPr>
            <a:spLocks noChangeArrowheads="1"/>
          </p:cNvSpPr>
          <p:nvPr userDrawn="1"/>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2400">
              <a:solidFill>
                <a:srgbClr val="323D43"/>
              </a:solidFill>
              <a:latin typeface="Arial" charset="0"/>
            </a:endParaRPr>
          </a:p>
        </p:txBody>
      </p:sp>
      <p:pic>
        <p:nvPicPr>
          <p:cNvPr id="5" name="Picture 1040" descr="engineering sciences"/>
          <p:cNvPicPr>
            <a:picLocks noChangeAspect="1" noChangeArrowheads="1"/>
          </p:cNvPicPr>
          <p:nvPr/>
        </p:nvPicPr>
        <p:blipFill>
          <a:blip r:embed="rId2" cstate="print">
            <a:extLst>
              <a:ext uri="{28A0092B-C50C-407E-A947-70E740481C1C}">
                <a14:useLocalDpi xmlns:a14="http://schemas.microsoft.com/office/drawing/2010/main" val="0"/>
              </a:ext>
            </a:extLst>
          </a:blip>
          <a:srcRect b="27963"/>
          <a:stretch>
            <a:fillRect/>
          </a:stretch>
        </p:blipFill>
        <p:spPr bwMode="auto">
          <a:xfrm>
            <a:off x="6011863" y="411163"/>
            <a:ext cx="27368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4800">
                <a:solidFill>
                  <a:schemeClr val="bg1"/>
                </a:solidFill>
              </a:defRPr>
            </a:lvl1pPr>
          </a:lstStyle>
          <a:p>
            <a:pPr lvl="0"/>
            <a:r>
              <a:rPr lang="en-GB" noProof="0" smtClean="0"/>
              <a:t>Click to edit Master title style</a:t>
            </a:r>
          </a:p>
        </p:txBody>
      </p:sp>
      <p:sp>
        <p:nvSpPr>
          <p:cNvPr id="6" name="Rectangle 1030"/>
          <p:cNvSpPr>
            <a:spLocks noGrp="1" noChangeArrowheads="1"/>
          </p:cNvSpPr>
          <p:nvPr>
            <p:ph type="sldNum" sz="quarter" idx="10"/>
          </p:nvPr>
        </p:nvSpPr>
        <p:spPr>
          <a:xfrm>
            <a:off x="6553200" y="6245225"/>
            <a:ext cx="2133600" cy="476250"/>
          </a:xfrm>
        </p:spPr>
        <p:txBody>
          <a:bodyPr rIns="91440"/>
          <a:lstStyle>
            <a:lvl1pPr>
              <a:defRPr smtClean="0">
                <a:latin typeface="Arial" charset="0"/>
              </a:defRPr>
            </a:lvl1pPr>
          </a:lstStyle>
          <a:p>
            <a:pPr>
              <a:defRPr/>
            </a:pPr>
            <a:fld id="{9D1041E8-6C71-4D82-9379-55BAB0E05C6F}"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501462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ABD8E8D-2786-4D32-99FC-6985B2090D69}"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223350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2DAD3DE-50DE-4943-804B-01FA5A737FF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13015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ctr" eaLnBrk="0" fontAlgn="base" hangingPunct="0">
              <a:spcBef>
                <a:spcPct val="0"/>
              </a:spcBef>
              <a:spcAft>
                <a:spcPct val="0"/>
              </a:spcAft>
              <a:defRPr/>
            </a:pPr>
            <a:fld id="{D9C93CE6-9C0B-487F-A540-9121D003A8E3}" type="datetimeFigureOut">
              <a:rPr lang="en-GB" sz="1600">
                <a:solidFill>
                  <a:srgbClr val="323D43"/>
                </a:solidFill>
              </a:rPr>
              <a:pPr algn="ctr" eaLnBrk="0" fontAlgn="base" hangingPunct="0">
                <a:spcBef>
                  <a:spcPct val="0"/>
                </a:spcBef>
                <a:spcAft>
                  <a:spcPct val="0"/>
                </a:spcAft>
                <a:defRPr/>
              </a:pPr>
              <a:t>13/04/2018</a:t>
            </a:fld>
            <a:endParaRPr lang="en-GB" sz="1600">
              <a:solidFill>
                <a:srgbClr val="323D43"/>
              </a:solidFill>
            </a:endParaRPr>
          </a:p>
        </p:txBody>
      </p:sp>
      <p:sp>
        <p:nvSpPr>
          <p:cNvPr id="5" name="Footer Placeholder 4"/>
          <p:cNvSpPr>
            <a:spLocks noGrp="1"/>
          </p:cNvSpPr>
          <p:nvPr>
            <p:ph type="ftr" sz="quarter" idx="11"/>
          </p:nvPr>
        </p:nvSpPr>
        <p:spPr/>
        <p:txBody>
          <a:bodyPr/>
          <a:lstStyle>
            <a:lvl1pPr>
              <a:defRPr smtClean="0"/>
            </a:lvl1pPr>
          </a:lstStyle>
          <a:p>
            <a:pPr>
              <a:defRPr/>
            </a:pPr>
            <a:endParaRPr lang="en-US">
              <a:solidFill>
                <a:srgbClr val="323D43"/>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ABE61A2-23DF-44AF-876F-ECEA285017D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445480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fld id="{81A1DABF-4E5D-4B9C-B84F-E944AE31DF01}" type="slidenum">
              <a:rPr lang="en-GB"/>
              <a:pPr>
                <a:defRPr/>
              </a:pPr>
              <a:t>‹#›</a:t>
            </a:fld>
            <a:endParaRPr lang="en-GB"/>
          </a:p>
        </p:txBody>
      </p:sp>
    </p:spTree>
    <p:extLst>
      <p:ext uri="{BB962C8B-B14F-4D97-AF65-F5344CB8AC3E}">
        <p14:creationId xmlns:p14="http://schemas.microsoft.com/office/powerpoint/2010/main" val="1958451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w="9525">
            <a:noFill/>
            <a:miter lim="800000"/>
            <a:headEnd/>
            <a:tailEnd/>
          </a:ln>
        </p:spPr>
        <p:txBody>
          <a:bodyPr wrap="none" anchor="ctr"/>
          <a:lstStyle/>
          <a:p>
            <a:pPr algn="ctr" eaLnBrk="0" fontAlgn="base" hangingPunct="0">
              <a:spcBef>
                <a:spcPct val="0"/>
              </a:spcBef>
              <a:spcAft>
                <a:spcPct val="0"/>
              </a:spcAft>
              <a:defRPr/>
            </a:pPr>
            <a:endParaRPr lang="en-GB" sz="1200">
              <a:solidFill>
                <a:srgbClr val="323D43"/>
              </a:solidFill>
              <a:latin typeface="Lucida Sans" pitchFamily="34" charset="0"/>
            </a:endParaRPr>
          </a:p>
        </p:txBody>
      </p:sp>
      <p:sp>
        <p:nvSpPr>
          <p:cNvPr id="5" name="Rectangle 3"/>
          <p:cNvSpPr>
            <a:spLocks noChangeArrowheads="1"/>
          </p:cNvSpPr>
          <p:nvPr/>
        </p:nvSpPr>
        <p:spPr bwMode="auto">
          <a:xfrm>
            <a:off x="-79375" y="0"/>
            <a:ext cx="9223375" cy="3276600"/>
          </a:xfrm>
          <a:prstGeom prst="rect">
            <a:avLst/>
          </a:prstGeom>
          <a:solidFill>
            <a:srgbClr val="014359"/>
          </a:solidFill>
          <a:ln w="9525">
            <a:noFill/>
            <a:miter lim="800000"/>
            <a:headEnd/>
            <a:tailEnd/>
          </a:ln>
        </p:spPr>
        <p:txBody>
          <a:bodyPr wrap="none" anchor="ctr"/>
          <a:lstStyle/>
          <a:p>
            <a:pPr algn="ctr" eaLnBrk="0" fontAlgn="base" hangingPunct="0">
              <a:spcBef>
                <a:spcPct val="0"/>
              </a:spcBef>
              <a:spcAft>
                <a:spcPct val="0"/>
              </a:spcAft>
              <a:defRPr/>
            </a:pPr>
            <a:endParaRPr lang="en-US" sz="2400">
              <a:solidFill>
                <a:srgbClr val="323D43"/>
              </a:solidFill>
              <a:latin typeface="Arial" charset="0"/>
            </a:endParaRPr>
          </a:p>
        </p:txBody>
      </p:sp>
      <p:sp>
        <p:nvSpPr>
          <p:cNvPr id="5124" name="Rectangle 4"/>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r>
              <a:rPr lang="en-US"/>
              <a:t>Click to edit Master title style</a:t>
            </a:r>
          </a:p>
        </p:txBody>
      </p:sp>
      <p:sp>
        <p:nvSpPr>
          <p:cNvPr id="5125" name="Rectangle 5"/>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r>
              <a:rPr lang="en-US"/>
              <a:t>Click to edit Master subtitle style</a:t>
            </a:r>
          </a:p>
        </p:txBody>
      </p:sp>
      <p:sp>
        <p:nvSpPr>
          <p:cNvPr id="7" name="Rectangle 12"/>
          <p:cNvSpPr>
            <a:spLocks noGrp="1" noChangeArrowheads="1"/>
          </p:cNvSpPr>
          <p:nvPr>
            <p:ph type="sldNum" sz="quarter" idx="10"/>
          </p:nvPr>
        </p:nvSpPr>
        <p:spPr>
          <a:xfrm>
            <a:off x="6553200" y="6245225"/>
            <a:ext cx="2133600" cy="476250"/>
          </a:xfrm>
        </p:spPr>
        <p:txBody>
          <a:bodyPr rIns="91440"/>
          <a:lstStyle>
            <a:lvl1pPr>
              <a:defRPr>
                <a:latin typeface="Arial" charset="0"/>
              </a:defRPr>
            </a:lvl1pPr>
          </a:lstStyle>
          <a:p>
            <a:pPr>
              <a:defRPr/>
            </a:pPr>
            <a:fld id="{D3E0FADB-5EAF-4A7C-9F90-098CF68E81FD}" type="slidenum">
              <a:rPr lang="en-US">
                <a:solidFill>
                  <a:srgbClr val="323D43"/>
                </a:solidFill>
              </a:rPr>
              <a:pPr>
                <a:defRPr/>
              </a:pPr>
              <a:t>‹#›</a:t>
            </a:fld>
            <a:endParaRPr lang="en-US">
              <a:solidFill>
                <a:srgbClr val="323D43"/>
              </a:solidFill>
            </a:endParaRPr>
          </a:p>
        </p:txBody>
      </p:sp>
      <p:pic>
        <p:nvPicPr>
          <p:cNvPr id="8" name="Picture 2" descr="E:\PhD meetings\uoswhitetrans_jp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60653" y="387656"/>
            <a:ext cx="359410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4803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3B6480D-6823-48F0-A547-4C987EE81407}"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2855724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65C40FF-E270-4093-A978-54357D48D6E3}"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518968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1882A02-3F14-4A08-BCEB-231BD4255F54}"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338180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FA6B3AE-781E-4B39-A394-26B7FA1BB790}"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2410692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BF8E767-0BC8-479A-B0AE-378FBA37AC87}"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334463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F45005E-CDBE-4950-9535-6682969BE742}"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728215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0655416-FC04-43EF-9EC2-DE3ED4FE29D4}"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224007883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1DB1BDC-5F18-4EBE-9A74-EEA5BE6D9F66}"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776065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FC1A19-2E5C-4366-AC4D-FA2732B5CA47}"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1210432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5B96A84-11E0-4E62-A406-7608957F7D80}"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1378762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CC498E6-C5F1-4A76-87D7-B8BA027F0A8F}"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887296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w="9525">
            <a:noFill/>
            <a:miter lim="800000"/>
            <a:headEnd/>
            <a:tailEnd/>
          </a:ln>
        </p:spPr>
        <p:txBody>
          <a:bodyPr wrap="none" anchor="ctr"/>
          <a:lstStyle/>
          <a:p>
            <a:pPr algn="ctr" eaLnBrk="0" fontAlgn="base" hangingPunct="0">
              <a:spcBef>
                <a:spcPct val="0"/>
              </a:spcBef>
              <a:spcAft>
                <a:spcPct val="0"/>
              </a:spcAft>
              <a:defRPr/>
            </a:pPr>
            <a:endParaRPr lang="en-GB" sz="1200">
              <a:solidFill>
                <a:srgbClr val="323D43"/>
              </a:solidFill>
              <a:latin typeface="Lucida Sans" pitchFamily="34" charset="0"/>
            </a:endParaRPr>
          </a:p>
        </p:txBody>
      </p:sp>
      <p:sp>
        <p:nvSpPr>
          <p:cNvPr id="5" name="Rectangle 3"/>
          <p:cNvSpPr>
            <a:spLocks noChangeArrowheads="1"/>
          </p:cNvSpPr>
          <p:nvPr/>
        </p:nvSpPr>
        <p:spPr bwMode="auto">
          <a:xfrm>
            <a:off x="-79375" y="0"/>
            <a:ext cx="9223375" cy="3276600"/>
          </a:xfrm>
          <a:prstGeom prst="rect">
            <a:avLst/>
          </a:prstGeom>
          <a:solidFill>
            <a:srgbClr val="014359"/>
          </a:solidFill>
          <a:ln w="9525">
            <a:noFill/>
            <a:miter lim="800000"/>
            <a:headEnd/>
            <a:tailEnd/>
          </a:ln>
        </p:spPr>
        <p:txBody>
          <a:bodyPr wrap="none" anchor="ctr"/>
          <a:lstStyle/>
          <a:p>
            <a:pPr algn="ctr" eaLnBrk="0" fontAlgn="base" hangingPunct="0">
              <a:spcBef>
                <a:spcPct val="0"/>
              </a:spcBef>
              <a:spcAft>
                <a:spcPct val="0"/>
              </a:spcAft>
              <a:defRPr/>
            </a:pPr>
            <a:endParaRPr lang="en-US" sz="2400">
              <a:solidFill>
                <a:srgbClr val="323D43"/>
              </a:solidFill>
              <a:latin typeface="Arial" charset="0"/>
            </a:endParaRPr>
          </a:p>
        </p:txBody>
      </p:sp>
      <p:sp>
        <p:nvSpPr>
          <p:cNvPr id="5124" name="Rectangle 4"/>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r>
              <a:rPr lang="en-US"/>
              <a:t>Click to edit Master title style</a:t>
            </a:r>
          </a:p>
        </p:txBody>
      </p:sp>
      <p:sp>
        <p:nvSpPr>
          <p:cNvPr id="5125" name="Rectangle 5"/>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r>
              <a:rPr lang="en-US"/>
              <a:t>Click to edit Master subtitle style</a:t>
            </a:r>
          </a:p>
        </p:txBody>
      </p:sp>
      <p:sp>
        <p:nvSpPr>
          <p:cNvPr id="7" name="Rectangle 12"/>
          <p:cNvSpPr>
            <a:spLocks noGrp="1" noChangeArrowheads="1"/>
          </p:cNvSpPr>
          <p:nvPr>
            <p:ph type="sldNum" sz="quarter" idx="10"/>
          </p:nvPr>
        </p:nvSpPr>
        <p:spPr>
          <a:xfrm>
            <a:off x="6553200" y="6245225"/>
            <a:ext cx="2133600" cy="476250"/>
          </a:xfrm>
        </p:spPr>
        <p:txBody>
          <a:bodyPr rIns="91440"/>
          <a:lstStyle>
            <a:lvl1pPr>
              <a:defRPr>
                <a:latin typeface="Arial" charset="0"/>
              </a:defRPr>
            </a:lvl1pPr>
          </a:lstStyle>
          <a:p>
            <a:pPr>
              <a:defRPr/>
            </a:pPr>
            <a:fld id="{D3E0FADB-5EAF-4A7C-9F90-098CF68E81FD}" type="slidenum">
              <a:rPr lang="en-US">
                <a:solidFill>
                  <a:srgbClr val="323D43"/>
                </a:solidFill>
              </a:rPr>
              <a:pPr>
                <a:defRPr/>
              </a:pPr>
              <a:t>‹#›</a:t>
            </a:fld>
            <a:endParaRPr lang="en-US">
              <a:solidFill>
                <a:srgbClr val="323D43"/>
              </a:solidFill>
            </a:endParaRPr>
          </a:p>
        </p:txBody>
      </p:sp>
      <p:pic>
        <p:nvPicPr>
          <p:cNvPr id="8" name="Picture 2" descr="E:\PhD meetings\uoswhitetrans_jp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60653" y="387656"/>
            <a:ext cx="359410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01352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3B6480D-6823-48F0-A547-4C987EE81407}"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4147289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65C40FF-E270-4093-A978-54357D48D6E3}"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1826903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1882A02-3F14-4A08-BCEB-231BD4255F54}"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3729915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FA6B3AE-781E-4B39-A394-26B7FA1BB790}"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285468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D3915ED-4172-4177-B939-426336072926}"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66792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BF8E767-0BC8-479A-B0AE-378FBA37AC87}"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685241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0655416-FC04-43EF-9EC2-DE3ED4FE29D4}"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28875567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1DB1BDC-5F18-4EBE-9A74-EEA5BE6D9F66}"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2324083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3FC1A19-2E5C-4366-AC4D-FA2732B5CA47}"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2011436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5B96A84-11E0-4E62-A406-7608957F7D80}"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688421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CC498E6-C5F1-4A76-87D7-B8BA027F0A8F}" type="slidenum">
              <a:rPr lang="en-US">
                <a:solidFill>
                  <a:srgbClr val="323D43"/>
                </a:solidFill>
              </a:rPr>
              <a:pPr>
                <a:defRPr/>
              </a:pPr>
              <a:t>‹#›</a:t>
            </a:fld>
            <a:endParaRPr lang="en-US">
              <a:solidFill>
                <a:srgbClr val="323D43"/>
              </a:solidFill>
            </a:endParaRPr>
          </a:p>
        </p:txBody>
      </p:sp>
    </p:spTree>
    <p:extLst>
      <p:ext uri="{BB962C8B-B14F-4D97-AF65-F5344CB8AC3E}">
        <p14:creationId xmlns:p14="http://schemas.microsoft.com/office/powerpoint/2010/main" val="3325775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1031"/>
          <p:cNvSpPr>
            <a:spLocks noChangeArrowheads="1"/>
          </p:cNvSpPr>
          <p:nvPr userDrawn="1"/>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1600">
              <a:solidFill>
                <a:srgbClr val="323D43"/>
              </a:solidFill>
            </a:endParaRPr>
          </a:p>
        </p:txBody>
      </p:sp>
      <p:sp>
        <p:nvSpPr>
          <p:cNvPr id="4" name="Rectangle 1032"/>
          <p:cNvSpPr>
            <a:spLocks noChangeArrowheads="1"/>
          </p:cNvSpPr>
          <p:nvPr userDrawn="1"/>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2400">
              <a:solidFill>
                <a:srgbClr val="323D43"/>
              </a:solidFill>
              <a:latin typeface="Arial" charset="0"/>
            </a:endParaRPr>
          </a:p>
        </p:txBody>
      </p:sp>
      <p:pic>
        <p:nvPicPr>
          <p:cNvPr id="5" name="Picture 1040" descr="engineering sciences"/>
          <p:cNvPicPr>
            <a:picLocks noChangeAspect="1" noChangeArrowheads="1"/>
          </p:cNvPicPr>
          <p:nvPr/>
        </p:nvPicPr>
        <p:blipFill>
          <a:blip r:embed="rId2" cstate="print">
            <a:extLst>
              <a:ext uri="{28A0092B-C50C-407E-A947-70E740481C1C}">
                <a14:useLocalDpi xmlns:a14="http://schemas.microsoft.com/office/drawing/2010/main" val="0"/>
              </a:ext>
            </a:extLst>
          </a:blip>
          <a:srcRect b="27963"/>
          <a:stretch>
            <a:fillRect/>
          </a:stretch>
        </p:blipFill>
        <p:spPr bwMode="auto">
          <a:xfrm>
            <a:off x="6011863" y="411163"/>
            <a:ext cx="27368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4800">
                <a:solidFill>
                  <a:schemeClr val="bg1"/>
                </a:solidFill>
              </a:defRPr>
            </a:lvl1pPr>
          </a:lstStyle>
          <a:p>
            <a:pPr lvl="0"/>
            <a:r>
              <a:rPr lang="en-GB" noProof="0" smtClean="0"/>
              <a:t>Click to edit Master title style</a:t>
            </a:r>
          </a:p>
        </p:txBody>
      </p:sp>
      <p:sp>
        <p:nvSpPr>
          <p:cNvPr id="6" name="Rectangle 1030"/>
          <p:cNvSpPr>
            <a:spLocks noGrp="1" noChangeArrowheads="1"/>
          </p:cNvSpPr>
          <p:nvPr>
            <p:ph type="sldNum" sz="quarter" idx="10"/>
          </p:nvPr>
        </p:nvSpPr>
        <p:spPr>
          <a:xfrm>
            <a:off x="6553200" y="6245225"/>
            <a:ext cx="2133600" cy="476250"/>
          </a:xfrm>
        </p:spPr>
        <p:txBody>
          <a:bodyPr rIns="91440"/>
          <a:lstStyle>
            <a:lvl1pPr>
              <a:defRPr smtClean="0">
                <a:latin typeface="Arial" charset="0"/>
              </a:defRPr>
            </a:lvl1pPr>
          </a:lstStyle>
          <a:p>
            <a:pPr>
              <a:defRPr/>
            </a:pPr>
            <a:fld id="{9D1041E8-6C71-4D82-9379-55BAB0E05C6F}"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028154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F45005E-CDBE-4950-9535-6682969BE742}"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69883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D3915ED-4172-4177-B939-426336072926}"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298280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6A99BBA-7E37-443C-B4E2-DCEFAC7D91D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40891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6A99BBA-7E37-443C-B4E2-DCEFAC7D91D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68011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A143F0B6-7140-4C6E-B905-8759E05F1879}"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139731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BC41896-C5B4-408D-B4A6-FDA69B0D6AA5}"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870988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F81B180B-8BD3-42C9-9899-6A325DF754B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816726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EF3C955-BEB4-4439-91B3-84897D7BDF1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997842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70F7F3E-1E89-4F35-A7A6-BD4803956F4D}"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341907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ABD8E8D-2786-4D32-99FC-6985B2090D69}"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529849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2DAD3DE-50DE-4943-804B-01FA5A737FF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264703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00">
                <a:solidFill>
                  <a:schemeClr val="tx1"/>
                </a:solidFill>
                <a:latin typeface="Lucida Sans" pitchFamily="34" charset="0"/>
                <a:ea typeface="ＭＳ Ｐゴシック" pitchFamily="34" charset="-128"/>
              </a:defRPr>
            </a:lvl1pPr>
            <a:lvl2pPr marL="742950" indent="-285750" eaLnBrk="0" hangingPunct="0">
              <a:defRPr sz="300">
                <a:solidFill>
                  <a:schemeClr val="tx1"/>
                </a:solidFill>
                <a:latin typeface="Lucida Sans" pitchFamily="34" charset="0"/>
                <a:ea typeface="ＭＳ Ｐゴシック" pitchFamily="34" charset="-128"/>
              </a:defRPr>
            </a:lvl2pPr>
            <a:lvl3pPr marL="1143000" indent="-228600" eaLnBrk="0" hangingPunct="0">
              <a:defRPr sz="300">
                <a:solidFill>
                  <a:schemeClr val="tx1"/>
                </a:solidFill>
                <a:latin typeface="Lucida Sans" pitchFamily="34" charset="0"/>
                <a:ea typeface="ＭＳ Ｐゴシック" pitchFamily="34" charset="-128"/>
              </a:defRPr>
            </a:lvl3pPr>
            <a:lvl4pPr marL="1600200" indent="-228600" eaLnBrk="0" hangingPunct="0">
              <a:defRPr sz="300">
                <a:solidFill>
                  <a:schemeClr val="tx1"/>
                </a:solidFill>
                <a:latin typeface="Lucida Sans" pitchFamily="34" charset="0"/>
                <a:ea typeface="ＭＳ Ｐゴシック" pitchFamily="34" charset="-128"/>
              </a:defRPr>
            </a:lvl4pPr>
            <a:lvl5pPr marL="2057400" indent="-228600" eaLnBrk="0" hangingPunct="0">
              <a:defRPr sz="3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9pPr>
          </a:lstStyle>
          <a:p>
            <a:pPr algn="ctr" fontAlgn="base">
              <a:spcBef>
                <a:spcPct val="0"/>
              </a:spcBef>
              <a:spcAft>
                <a:spcPct val="0"/>
              </a:spcAft>
            </a:pPr>
            <a:endParaRPr lang="en-US" altLang="zh-CN" sz="1200" smtClean="0">
              <a:solidFill>
                <a:srgbClr val="323D43"/>
              </a:solidFill>
              <a:cs typeface="Arial" charset="0"/>
            </a:endParaRPr>
          </a:p>
        </p:txBody>
      </p:sp>
      <p:sp>
        <p:nvSpPr>
          <p:cNvPr id="5" name="Rectangle 8"/>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00">
                <a:solidFill>
                  <a:schemeClr val="tx1"/>
                </a:solidFill>
                <a:latin typeface="Lucida Sans" pitchFamily="34" charset="0"/>
                <a:ea typeface="ＭＳ Ｐゴシック" pitchFamily="34" charset="-128"/>
              </a:defRPr>
            </a:lvl1pPr>
            <a:lvl2pPr marL="742950" indent="-285750" eaLnBrk="0" hangingPunct="0">
              <a:defRPr sz="300">
                <a:solidFill>
                  <a:schemeClr val="tx1"/>
                </a:solidFill>
                <a:latin typeface="Lucida Sans" pitchFamily="34" charset="0"/>
                <a:ea typeface="ＭＳ Ｐゴシック" pitchFamily="34" charset="-128"/>
              </a:defRPr>
            </a:lvl2pPr>
            <a:lvl3pPr marL="1143000" indent="-228600" eaLnBrk="0" hangingPunct="0">
              <a:defRPr sz="300">
                <a:solidFill>
                  <a:schemeClr val="tx1"/>
                </a:solidFill>
                <a:latin typeface="Lucida Sans" pitchFamily="34" charset="0"/>
                <a:ea typeface="ＭＳ Ｐゴシック" pitchFamily="34" charset="-128"/>
              </a:defRPr>
            </a:lvl3pPr>
            <a:lvl4pPr marL="1600200" indent="-228600" eaLnBrk="0" hangingPunct="0">
              <a:defRPr sz="300">
                <a:solidFill>
                  <a:schemeClr val="tx1"/>
                </a:solidFill>
                <a:latin typeface="Lucida Sans" pitchFamily="34" charset="0"/>
                <a:ea typeface="ＭＳ Ｐゴシック" pitchFamily="34" charset="-128"/>
              </a:defRPr>
            </a:lvl4pPr>
            <a:lvl5pPr marL="2057400" indent="-228600" eaLnBrk="0" hangingPunct="0">
              <a:defRPr sz="3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9pPr>
          </a:lstStyle>
          <a:p>
            <a:pPr algn="ctr" fontAlgn="base">
              <a:spcBef>
                <a:spcPct val="0"/>
              </a:spcBef>
              <a:spcAft>
                <a:spcPct val="0"/>
              </a:spcAft>
            </a:pPr>
            <a:endParaRPr lang="en-US" altLang="zh-CN" sz="2400" smtClean="0">
              <a:solidFill>
                <a:srgbClr val="323D43"/>
              </a:solidFill>
              <a:latin typeface="Arial" charset="0"/>
              <a:cs typeface="Arial" charset="0"/>
            </a:endParaRPr>
          </a:p>
        </p:txBody>
      </p:sp>
      <p:pic>
        <p:nvPicPr>
          <p:cNvPr id="6" name="Picture 2" descr="E:\PhD meetings\uoswhitetrans_jp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07025" y="214313"/>
            <a:ext cx="35941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r>
              <a:rPr lang="en-GB"/>
              <a:t>Click to edit Master title style</a:t>
            </a:r>
          </a:p>
        </p:txBody>
      </p:sp>
      <p:sp>
        <p:nvSpPr>
          <p:cNvPr id="10243" name="Rectangle 3"/>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r>
              <a:rPr lang="en-GB"/>
              <a:t>Click to edit Master subtitle style</a:t>
            </a:r>
          </a:p>
        </p:txBody>
      </p:sp>
      <p:sp>
        <p:nvSpPr>
          <p:cNvPr id="7" name="Rectangle 6"/>
          <p:cNvSpPr>
            <a:spLocks noGrp="1" noChangeArrowheads="1"/>
          </p:cNvSpPr>
          <p:nvPr>
            <p:ph type="sldNum" sz="quarter" idx="10"/>
          </p:nvPr>
        </p:nvSpPr>
        <p:spPr>
          <a:xfrm>
            <a:off x="6553200" y="6245225"/>
            <a:ext cx="2133600" cy="476250"/>
          </a:xfrm>
        </p:spPr>
        <p:txBody>
          <a:bodyPr rIns="91440"/>
          <a:lstStyle>
            <a:lvl1pPr>
              <a:defRPr>
                <a:latin typeface="Arial" charset="0"/>
              </a:defRPr>
            </a:lvl1pPr>
          </a:lstStyle>
          <a:p>
            <a:pPr>
              <a:defRPr/>
            </a:pPr>
            <a:fld id="{9ED720FF-BF17-4950-962A-3B1782C67116}"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326373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3FC2A-2327-4DFA-9B4F-FABE138CC9D1}"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614143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E72345-6BE0-4AE1-AB05-FED8BCAB2CA8}"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74225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A143F0B6-7140-4C6E-B905-8759E05F1879}"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142755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E29B03-C057-42C6-9B93-9623F5F1A5BA}"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922266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D5FCB51-EDDC-474A-85A8-DD7B3CC9BEE5}"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42220755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DCD3C5-E79B-4555-8425-8E98B14E1F12}"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1865338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5E7CA42-82B9-4EEB-968C-FA89652C653C}"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033654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EC4B6E-FF4B-4A61-AF96-B9D4AADD651B}"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574027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06F9C2-06E7-426B-BC89-95B8C5ED7E00}"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191276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45B0CD-DC2C-4187-B1C9-C2C85E6A0774}"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818357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D1084-85A4-4BAB-995C-C5E539F658FE}"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160440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48200" y="1700213"/>
            <a:ext cx="417195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6BF5E5-26D9-477D-BD2D-CE3FF1AE67F2}"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499183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323850" y="1700213"/>
            <a:ext cx="8496300" cy="4114800"/>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1E5532-3C53-49C1-BBF6-34DDC707BFC2}"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428345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BC41896-C5B4-408D-B4A6-FDA69B0D6AA5}"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062884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908050"/>
            <a:ext cx="84963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6CA632-EFDF-4DCB-95A4-758A03825188}"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84294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23850" y="908050"/>
            <a:ext cx="8496300" cy="649288"/>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323850" y="1700213"/>
            <a:ext cx="417195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700213"/>
            <a:ext cx="417195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323850" y="3833813"/>
            <a:ext cx="417195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833813"/>
            <a:ext cx="417195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1CF65B-40A6-4D48-9705-A32F372CE846}"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530819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23850" y="908050"/>
            <a:ext cx="8496300" cy="649288"/>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23850" y="1700213"/>
            <a:ext cx="417195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700213"/>
            <a:ext cx="417195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833813"/>
            <a:ext cx="417195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323D43"/>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323D43"/>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40E459D-38D4-4293-86D6-DB2118B8B229}"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1991586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7002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33813"/>
            <a:ext cx="41719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solidFill>
                <a:srgbClr val="323D43"/>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323D43"/>
              </a:solidFill>
            </a:endParaRPr>
          </a:p>
        </p:txBody>
      </p:sp>
      <p:sp>
        <p:nvSpPr>
          <p:cNvPr id="8" name="Slide Number Placeholder 7"/>
          <p:cNvSpPr>
            <a:spLocks noGrp="1"/>
          </p:cNvSpPr>
          <p:nvPr>
            <p:ph type="sldNum" sz="quarter" idx="12"/>
          </p:nvPr>
        </p:nvSpPr>
        <p:spPr>
          <a:xfrm>
            <a:off x="6877050" y="6308725"/>
            <a:ext cx="1905000" cy="457200"/>
          </a:xfrm>
        </p:spPr>
        <p:txBody>
          <a:bodyPr/>
          <a:lstStyle>
            <a:lvl1pPr>
              <a:defRPr smtClean="0"/>
            </a:lvl1pPr>
          </a:lstStyle>
          <a:p>
            <a:pPr>
              <a:defRPr/>
            </a:pPr>
            <a:fld id="{B02C558E-2DAA-4784-A81B-35DCFAB47229}"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808769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F81B180B-8BD3-42C9-9899-6A325DF754B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32116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EF3C955-BEB4-4439-91B3-84897D7BDF13}"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244921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323D43"/>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70F7F3E-1E89-4F35-A7A6-BD4803956F4D}" type="slidenum">
              <a:rPr lang="en-GB">
                <a:solidFill>
                  <a:srgbClr val="323D43"/>
                </a:solidFill>
              </a:rPr>
              <a:pPr>
                <a:defRPr/>
              </a:pPr>
              <a:t>‹#›</a:t>
            </a:fld>
            <a:endParaRPr lang="en-GB">
              <a:solidFill>
                <a:srgbClr val="323D43"/>
              </a:solidFill>
            </a:endParaRPr>
          </a:p>
        </p:txBody>
      </p:sp>
    </p:spTree>
    <p:extLst>
      <p:ext uri="{BB962C8B-B14F-4D97-AF65-F5344CB8AC3E}">
        <p14:creationId xmlns:p14="http://schemas.microsoft.com/office/powerpoint/2010/main" val="3163616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3.jpe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2400">
              <a:solidFill>
                <a:srgbClr val="323D43"/>
              </a:solidFill>
              <a:latin typeface="Arial"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1600">
              <a:solidFill>
                <a:srgbClr val="323D43"/>
              </a:solidFill>
            </a:endParaRPr>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title style</a:t>
            </a:r>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lgn="ctr" eaLnBrk="0" fontAlgn="base" hangingPunct="0">
              <a:spcBef>
                <a:spcPct val="0"/>
              </a:spcBef>
              <a:spcAft>
                <a:spcPct val="0"/>
              </a:spcAft>
              <a:defRPr/>
            </a:pPr>
            <a:endParaRPr lang="en-US">
              <a:solidFill>
                <a:srgbClr val="323D43"/>
              </a:solidFill>
            </a:endParaRPr>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8DCCDBB6-004C-428F-A86F-6652151FE876}" type="slidenum">
              <a:rPr lang="en-GB">
                <a:solidFill>
                  <a:srgbClr val="323D43"/>
                </a:solidFill>
              </a:rPr>
              <a:pPr eaLnBrk="0" fontAlgn="base" hangingPunct="0">
                <a:spcBef>
                  <a:spcPct val="0"/>
                </a:spcBef>
                <a:spcAft>
                  <a:spcPct val="0"/>
                </a:spcAft>
                <a:defRPr/>
              </a:pPr>
              <a:t>‹#›</a:t>
            </a:fld>
            <a:endParaRPr lang="en-GB">
              <a:solidFill>
                <a:srgbClr val="323D43"/>
              </a:solidFill>
            </a:endParaRPr>
          </a:p>
        </p:txBody>
      </p:sp>
      <p:pic>
        <p:nvPicPr>
          <p:cNvPr id="1032" name="Picture 11" descr="engineering sciences"/>
          <p:cNvPicPr>
            <a:picLocks noChangeAspect="1" noChangeArrowheads="1"/>
          </p:cNvPicPr>
          <p:nvPr/>
        </p:nvPicPr>
        <p:blipFill>
          <a:blip r:embed="rId15" cstate="print">
            <a:extLst>
              <a:ext uri="{28A0092B-C50C-407E-A947-70E740481C1C}">
                <a14:useLocalDpi xmlns:a14="http://schemas.microsoft.com/office/drawing/2010/main" val="0"/>
              </a:ext>
            </a:extLst>
          </a:blip>
          <a:srcRect b="28224"/>
          <a:stretch>
            <a:fillRect/>
          </a:stretch>
        </p:blipFill>
        <p:spPr bwMode="auto">
          <a:xfrm>
            <a:off x="6659563" y="306388"/>
            <a:ext cx="20812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146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2pPr>
      <a:lvl3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3pPr>
      <a:lvl4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4pPr>
      <a:lvl5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5pPr>
      <a:lvl6pPr marL="457200" algn="l" rtl="0" fontAlgn="base">
        <a:spcBef>
          <a:spcPct val="0"/>
        </a:spcBef>
        <a:spcAft>
          <a:spcPct val="0"/>
        </a:spcAft>
        <a:defRPr sz="3500">
          <a:solidFill>
            <a:schemeClr val="tx2"/>
          </a:solidFill>
          <a:latin typeface="Georgia" pitchFamily="18" charset="0"/>
          <a:ea typeface="ＭＳ Ｐゴシック" pitchFamily="16" charset="-128"/>
        </a:defRPr>
      </a:lvl6pPr>
      <a:lvl7pPr marL="914400" algn="l" rtl="0" fontAlgn="base">
        <a:spcBef>
          <a:spcPct val="0"/>
        </a:spcBef>
        <a:spcAft>
          <a:spcPct val="0"/>
        </a:spcAft>
        <a:defRPr sz="3500">
          <a:solidFill>
            <a:schemeClr val="tx2"/>
          </a:solidFill>
          <a:latin typeface="Georgia" pitchFamily="18"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8"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8"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9375" y="0"/>
            <a:ext cx="9223375" cy="3810000"/>
          </a:xfrm>
          <a:prstGeom prst="rect">
            <a:avLst/>
          </a:prstGeom>
          <a:solidFill>
            <a:schemeClr val="bg1"/>
          </a:solidFill>
          <a:ln w="9525">
            <a:noFill/>
            <a:miter lim="800000"/>
            <a:headEnd/>
            <a:tailEnd/>
          </a:ln>
        </p:spPr>
        <p:txBody>
          <a:bodyPr wrap="none" anchor="ctr"/>
          <a:lstStyle/>
          <a:p>
            <a:pPr algn="ctr" eaLnBrk="0" fontAlgn="base" hangingPunct="0">
              <a:spcBef>
                <a:spcPct val="0"/>
              </a:spcBef>
              <a:spcAft>
                <a:spcPct val="0"/>
              </a:spcAft>
              <a:defRPr/>
            </a:pPr>
            <a:endParaRPr lang="en-US" sz="2400">
              <a:solidFill>
                <a:srgbClr val="323D43"/>
              </a:solidFill>
              <a:latin typeface="Arial" charset="0"/>
            </a:endParaRPr>
          </a:p>
        </p:txBody>
      </p:sp>
      <p:sp>
        <p:nvSpPr>
          <p:cNvPr id="4099" name="Rectangle 3"/>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w="9525">
            <a:noFill/>
            <a:miter lim="800000"/>
            <a:headEnd/>
            <a:tailEnd/>
          </a:ln>
        </p:spPr>
        <p:txBody>
          <a:bodyPr wrap="none" anchor="ctr"/>
          <a:lstStyle/>
          <a:p>
            <a:pPr algn="ctr" eaLnBrk="0" fontAlgn="base" hangingPunct="0">
              <a:spcBef>
                <a:spcPct val="0"/>
              </a:spcBef>
              <a:spcAft>
                <a:spcPct val="0"/>
              </a:spcAft>
              <a:defRPr/>
            </a:pPr>
            <a:endParaRPr lang="en-GB" sz="1200">
              <a:solidFill>
                <a:srgbClr val="323D43"/>
              </a:solidFill>
              <a:latin typeface="Lucida Sans" pitchFamily="34" charset="0"/>
            </a:endParaRPr>
          </a:p>
        </p:txBody>
      </p:sp>
      <p:sp>
        <p:nvSpPr>
          <p:cNvPr id="1028" name="Rectangle 4"/>
          <p:cNvSpPr>
            <a:spLocks noGrp="1" noChangeArrowheads="1"/>
          </p:cNvSpPr>
          <p:nvPr>
            <p:ph type="title"/>
          </p:nvPr>
        </p:nvSpPr>
        <p:spPr bwMode="auto">
          <a:xfrm>
            <a:off x="323850" y="908050"/>
            <a:ext cx="8496300" cy="6492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323850" y="1700213"/>
            <a:ext cx="8496300" cy="41148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eaLnBrk="0" fontAlgn="base" hangingPunct="0">
              <a:spcBef>
                <a:spcPct val="0"/>
              </a:spcBef>
              <a:spcAft>
                <a:spcPct val="0"/>
              </a:spcAft>
              <a:defRPr/>
            </a:pPr>
            <a:endParaRPr lang="en-US">
              <a:solidFill>
                <a:srgbClr val="323D43"/>
              </a:solidFill>
            </a:endParaRPr>
          </a:p>
        </p:txBody>
      </p:sp>
      <p:sp>
        <p:nvSpPr>
          <p:cNvPr id="4103"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eaLnBrk="0" fontAlgn="base" hangingPunct="0">
              <a:spcBef>
                <a:spcPct val="0"/>
              </a:spcBef>
              <a:spcAft>
                <a:spcPct val="0"/>
              </a:spcAft>
              <a:defRPr/>
            </a:pPr>
            <a:endParaRPr lang="en-US">
              <a:solidFill>
                <a:srgbClr val="323D43"/>
              </a:solidFill>
            </a:endParaRPr>
          </a:p>
        </p:txBody>
      </p:sp>
      <p:sp>
        <p:nvSpPr>
          <p:cNvPr id="4104" name="Rectangle 8"/>
          <p:cNvSpPr>
            <a:spLocks noGrp="1" noChangeArrowheads="1"/>
          </p:cNvSpPr>
          <p:nvPr>
            <p:ph type="sldNum" sz="quarter" idx="4"/>
          </p:nvPr>
        </p:nvSpPr>
        <p:spPr bwMode="auto">
          <a:xfrm>
            <a:off x="6877050" y="6308725"/>
            <a:ext cx="1905000" cy="4572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a:latin typeface="Georgia" pitchFamily="18" charset="0"/>
              </a:defRPr>
            </a:lvl1pPr>
          </a:lstStyle>
          <a:p>
            <a:pPr eaLnBrk="0" fontAlgn="base" hangingPunct="0">
              <a:spcBef>
                <a:spcPct val="0"/>
              </a:spcBef>
              <a:spcAft>
                <a:spcPct val="0"/>
              </a:spcAft>
              <a:defRPr/>
            </a:pPr>
            <a:fld id="{36EEB655-82D8-4AB4-9DDA-305C8DEF9298}" type="slidenum">
              <a:rPr lang="en-US">
                <a:solidFill>
                  <a:srgbClr val="323D43"/>
                </a:solidFill>
              </a:rPr>
              <a:pPr eaLnBrk="0" fontAlgn="base" hangingPunct="0">
                <a:spcBef>
                  <a:spcPct val="0"/>
                </a:spcBef>
                <a:spcAft>
                  <a:spcPct val="0"/>
                </a:spcAft>
                <a:defRPr/>
              </a:pPr>
              <a:t>‹#›</a:t>
            </a:fld>
            <a:endParaRPr lang="en-US">
              <a:solidFill>
                <a:srgbClr val="323D43"/>
              </a:solidFill>
            </a:endParaRPr>
          </a:p>
        </p:txBody>
      </p:sp>
      <p:pic>
        <p:nvPicPr>
          <p:cNvPr id="10" name="Picture 3" descr="E:\PhD meetings\uosblue_jpg.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70376" y="344370"/>
            <a:ext cx="2160588" cy="46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9948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2pPr>
      <a:lvl3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3pPr>
      <a:lvl4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4pPr>
      <a:lvl5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5pPr>
      <a:lvl6pPr marL="457200" algn="l" rtl="0" fontAlgn="base">
        <a:spcBef>
          <a:spcPct val="0"/>
        </a:spcBef>
        <a:spcAft>
          <a:spcPct val="0"/>
        </a:spcAft>
        <a:defRPr sz="3500">
          <a:solidFill>
            <a:schemeClr val="tx2"/>
          </a:solidFill>
          <a:latin typeface="Georgia" pitchFamily="18" charset="0"/>
          <a:ea typeface="ＭＳ Ｐゴシック" pitchFamily="16" charset="-128"/>
        </a:defRPr>
      </a:lvl6pPr>
      <a:lvl7pPr marL="914400" algn="l" rtl="0" fontAlgn="base">
        <a:spcBef>
          <a:spcPct val="0"/>
        </a:spcBef>
        <a:spcAft>
          <a:spcPct val="0"/>
        </a:spcAft>
        <a:defRPr sz="3500">
          <a:solidFill>
            <a:schemeClr val="tx2"/>
          </a:solidFill>
          <a:latin typeface="Georgia" pitchFamily="18"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8"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8"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9375" y="0"/>
            <a:ext cx="9223375" cy="3810000"/>
          </a:xfrm>
          <a:prstGeom prst="rect">
            <a:avLst/>
          </a:prstGeom>
          <a:solidFill>
            <a:schemeClr val="bg1"/>
          </a:solidFill>
          <a:ln w="9525">
            <a:noFill/>
            <a:miter lim="800000"/>
            <a:headEnd/>
            <a:tailEnd/>
          </a:ln>
        </p:spPr>
        <p:txBody>
          <a:bodyPr wrap="none" anchor="ctr"/>
          <a:lstStyle/>
          <a:p>
            <a:pPr algn="ctr" eaLnBrk="0" fontAlgn="base" hangingPunct="0">
              <a:spcBef>
                <a:spcPct val="0"/>
              </a:spcBef>
              <a:spcAft>
                <a:spcPct val="0"/>
              </a:spcAft>
              <a:defRPr/>
            </a:pPr>
            <a:endParaRPr lang="en-US" sz="2400">
              <a:solidFill>
                <a:srgbClr val="323D43"/>
              </a:solidFill>
              <a:latin typeface="Arial" charset="0"/>
            </a:endParaRPr>
          </a:p>
        </p:txBody>
      </p:sp>
      <p:sp>
        <p:nvSpPr>
          <p:cNvPr id="4099" name="Rectangle 3"/>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w="9525">
            <a:noFill/>
            <a:miter lim="800000"/>
            <a:headEnd/>
            <a:tailEnd/>
          </a:ln>
        </p:spPr>
        <p:txBody>
          <a:bodyPr wrap="none" anchor="ctr"/>
          <a:lstStyle/>
          <a:p>
            <a:pPr algn="ctr" eaLnBrk="0" fontAlgn="base" hangingPunct="0">
              <a:spcBef>
                <a:spcPct val="0"/>
              </a:spcBef>
              <a:spcAft>
                <a:spcPct val="0"/>
              </a:spcAft>
              <a:defRPr/>
            </a:pPr>
            <a:endParaRPr lang="en-GB" sz="1200">
              <a:solidFill>
                <a:srgbClr val="323D43"/>
              </a:solidFill>
              <a:latin typeface="Lucida Sans" pitchFamily="34" charset="0"/>
            </a:endParaRPr>
          </a:p>
        </p:txBody>
      </p:sp>
      <p:sp>
        <p:nvSpPr>
          <p:cNvPr id="1028" name="Rectangle 4"/>
          <p:cNvSpPr>
            <a:spLocks noGrp="1" noChangeArrowheads="1"/>
          </p:cNvSpPr>
          <p:nvPr>
            <p:ph type="title"/>
          </p:nvPr>
        </p:nvSpPr>
        <p:spPr bwMode="auto">
          <a:xfrm>
            <a:off x="284162" y="273269"/>
            <a:ext cx="8496300" cy="6492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dirty="0" smtClean="0"/>
              <a:t>Click to edit Master title style</a:t>
            </a:r>
          </a:p>
        </p:txBody>
      </p:sp>
      <p:sp>
        <p:nvSpPr>
          <p:cNvPr id="1029" name="Rectangle 5"/>
          <p:cNvSpPr>
            <a:spLocks noGrp="1" noChangeArrowheads="1"/>
          </p:cNvSpPr>
          <p:nvPr>
            <p:ph type="body" idx="1"/>
          </p:nvPr>
        </p:nvSpPr>
        <p:spPr bwMode="auto">
          <a:xfrm>
            <a:off x="323850" y="1204686"/>
            <a:ext cx="8496300" cy="4610327"/>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2"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eaLnBrk="0" fontAlgn="base" hangingPunct="0">
              <a:spcBef>
                <a:spcPct val="0"/>
              </a:spcBef>
              <a:spcAft>
                <a:spcPct val="0"/>
              </a:spcAft>
              <a:defRPr/>
            </a:pPr>
            <a:endParaRPr lang="en-US">
              <a:solidFill>
                <a:srgbClr val="323D43"/>
              </a:solidFill>
            </a:endParaRPr>
          </a:p>
        </p:txBody>
      </p:sp>
      <p:sp>
        <p:nvSpPr>
          <p:cNvPr id="4103"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eaLnBrk="0" fontAlgn="base" hangingPunct="0">
              <a:spcBef>
                <a:spcPct val="0"/>
              </a:spcBef>
              <a:spcAft>
                <a:spcPct val="0"/>
              </a:spcAft>
              <a:defRPr/>
            </a:pPr>
            <a:endParaRPr lang="en-US">
              <a:solidFill>
                <a:srgbClr val="323D43"/>
              </a:solidFill>
            </a:endParaRPr>
          </a:p>
        </p:txBody>
      </p:sp>
      <p:sp>
        <p:nvSpPr>
          <p:cNvPr id="4104" name="Rectangle 8"/>
          <p:cNvSpPr>
            <a:spLocks noGrp="1" noChangeArrowheads="1"/>
          </p:cNvSpPr>
          <p:nvPr>
            <p:ph type="sldNum" sz="quarter" idx="4"/>
          </p:nvPr>
        </p:nvSpPr>
        <p:spPr bwMode="auto">
          <a:xfrm>
            <a:off x="6877050" y="6308725"/>
            <a:ext cx="1905000" cy="4572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a:latin typeface="Georgia" pitchFamily="18" charset="0"/>
              </a:defRPr>
            </a:lvl1pPr>
          </a:lstStyle>
          <a:p>
            <a:pPr eaLnBrk="0" fontAlgn="base" hangingPunct="0">
              <a:spcBef>
                <a:spcPct val="0"/>
              </a:spcBef>
              <a:spcAft>
                <a:spcPct val="0"/>
              </a:spcAft>
              <a:defRPr/>
            </a:pPr>
            <a:fld id="{36EEB655-82D8-4AB4-9DDA-305C8DEF9298}" type="slidenum">
              <a:rPr lang="en-US">
                <a:solidFill>
                  <a:srgbClr val="323D43"/>
                </a:solidFill>
              </a:rPr>
              <a:pPr eaLnBrk="0" fontAlgn="base" hangingPunct="0">
                <a:spcBef>
                  <a:spcPct val="0"/>
                </a:spcBef>
                <a:spcAft>
                  <a:spcPct val="0"/>
                </a:spcAft>
                <a:defRPr/>
              </a:pPr>
              <a:t>‹#›</a:t>
            </a:fld>
            <a:endParaRPr lang="en-US">
              <a:solidFill>
                <a:srgbClr val="323D43"/>
              </a:solidFill>
            </a:endParaRPr>
          </a:p>
        </p:txBody>
      </p:sp>
      <p:pic>
        <p:nvPicPr>
          <p:cNvPr id="10" name="Picture 3" descr="E:\PhD meetings\uosblue_jpg.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70376" y="344370"/>
            <a:ext cx="2160588" cy="46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7359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2pPr>
      <a:lvl3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3pPr>
      <a:lvl4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4pPr>
      <a:lvl5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5pPr>
      <a:lvl6pPr marL="457200" algn="l" rtl="0" fontAlgn="base">
        <a:spcBef>
          <a:spcPct val="0"/>
        </a:spcBef>
        <a:spcAft>
          <a:spcPct val="0"/>
        </a:spcAft>
        <a:defRPr sz="3500">
          <a:solidFill>
            <a:schemeClr val="tx2"/>
          </a:solidFill>
          <a:latin typeface="Georgia" pitchFamily="18" charset="0"/>
          <a:ea typeface="ＭＳ Ｐゴシック" pitchFamily="16" charset="-128"/>
        </a:defRPr>
      </a:lvl6pPr>
      <a:lvl7pPr marL="914400" algn="l" rtl="0" fontAlgn="base">
        <a:spcBef>
          <a:spcPct val="0"/>
        </a:spcBef>
        <a:spcAft>
          <a:spcPct val="0"/>
        </a:spcAft>
        <a:defRPr sz="3500">
          <a:solidFill>
            <a:schemeClr val="tx2"/>
          </a:solidFill>
          <a:latin typeface="Georgia" pitchFamily="18"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8"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8"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2400">
              <a:solidFill>
                <a:srgbClr val="323D43"/>
              </a:solidFill>
              <a:latin typeface="Arial"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1600">
              <a:solidFill>
                <a:srgbClr val="323D43"/>
              </a:solidFill>
            </a:endParaRPr>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title style</a:t>
            </a:r>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lgn="ctr" eaLnBrk="0" fontAlgn="base" hangingPunct="0">
              <a:spcBef>
                <a:spcPct val="0"/>
              </a:spcBef>
              <a:spcAft>
                <a:spcPct val="0"/>
              </a:spcAft>
              <a:defRPr/>
            </a:pPr>
            <a:endParaRPr lang="en-US">
              <a:solidFill>
                <a:srgbClr val="323D43"/>
              </a:solidFill>
            </a:endParaRPr>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8DCCDBB6-004C-428F-A86F-6652151FE876}" type="slidenum">
              <a:rPr lang="en-GB">
                <a:solidFill>
                  <a:srgbClr val="323D43"/>
                </a:solidFill>
              </a:rPr>
              <a:pPr eaLnBrk="0" fontAlgn="base" hangingPunct="0">
                <a:spcBef>
                  <a:spcPct val="0"/>
                </a:spcBef>
                <a:spcAft>
                  <a:spcPct val="0"/>
                </a:spcAft>
                <a:defRPr/>
              </a:pPr>
              <a:t>‹#›</a:t>
            </a:fld>
            <a:endParaRPr lang="en-GB">
              <a:solidFill>
                <a:srgbClr val="323D43"/>
              </a:solidFill>
            </a:endParaRPr>
          </a:p>
        </p:txBody>
      </p:sp>
      <p:pic>
        <p:nvPicPr>
          <p:cNvPr id="1032" name="Picture 11" descr="engineering sciences"/>
          <p:cNvPicPr>
            <a:picLocks noChangeAspect="1" noChangeArrowheads="1"/>
          </p:cNvPicPr>
          <p:nvPr/>
        </p:nvPicPr>
        <p:blipFill>
          <a:blip r:embed="rId13" cstate="print">
            <a:extLst>
              <a:ext uri="{28A0092B-C50C-407E-A947-70E740481C1C}">
                <a14:useLocalDpi xmlns:a14="http://schemas.microsoft.com/office/drawing/2010/main" val="0"/>
              </a:ext>
            </a:extLst>
          </a:blip>
          <a:srcRect b="28224"/>
          <a:stretch>
            <a:fillRect/>
          </a:stretch>
        </p:blipFill>
        <p:spPr bwMode="auto">
          <a:xfrm>
            <a:off x="6659563" y="306388"/>
            <a:ext cx="20812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97666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2pPr>
      <a:lvl3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3pPr>
      <a:lvl4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4pPr>
      <a:lvl5pPr algn="l" rtl="0" eaLnBrk="0" fontAlgn="base" hangingPunct="0">
        <a:spcBef>
          <a:spcPct val="0"/>
        </a:spcBef>
        <a:spcAft>
          <a:spcPct val="0"/>
        </a:spcAft>
        <a:defRPr sz="3500">
          <a:solidFill>
            <a:schemeClr val="tx2"/>
          </a:solidFill>
          <a:latin typeface="Georgia" pitchFamily="18" charset="0"/>
          <a:ea typeface="ＭＳ Ｐゴシック" pitchFamily="16" charset="-128"/>
        </a:defRPr>
      </a:lvl5pPr>
      <a:lvl6pPr marL="457200" algn="l" rtl="0" fontAlgn="base">
        <a:spcBef>
          <a:spcPct val="0"/>
        </a:spcBef>
        <a:spcAft>
          <a:spcPct val="0"/>
        </a:spcAft>
        <a:defRPr sz="3500">
          <a:solidFill>
            <a:schemeClr val="tx2"/>
          </a:solidFill>
          <a:latin typeface="Georgia" pitchFamily="18" charset="0"/>
          <a:ea typeface="ＭＳ Ｐゴシック" pitchFamily="16" charset="-128"/>
        </a:defRPr>
      </a:lvl6pPr>
      <a:lvl7pPr marL="914400" algn="l" rtl="0" fontAlgn="base">
        <a:spcBef>
          <a:spcPct val="0"/>
        </a:spcBef>
        <a:spcAft>
          <a:spcPct val="0"/>
        </a:spcAft>
        <a:defRPr sz="3500">
          <a:solidFill>
            <a:schemeClr val="tx2"/>
          </a:solidFill>
          <a:latin typeface="Georgia" pitchFamily="18"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8"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8"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00">
                <a:solidFill>
                  <a:schemeClr val="tx1"/>
                </a:solidFill>
                <a:latin typeface="Lucida Sans" pitchFamily="34" charset="0"/>
                <a:ea typeface="ＭＳ Ｐゴシック" pitchFamily="34" charset="-128"/>
              </a:defRPr>
            </a:lvl1pPr>
            <a:lvl2pPr marL="742950" indent="-285750" eaLnBrk="0" hangingPunct="0">
              <a:defRPr sz="300">
                <a:solidFill>
                  <a:schemeClr val="tx1"/>
                </a:solidFill>
                <a:latin typeface="Lucida Sans" pitchFamily="34" charset="0"/>
                <a:ea typeface="ＭＳ Ｐゴシック" pitchFamily="34" charset="-128"/>
              </a:defRPr>
            </a:lvl2pPr>
            <a:lvl3pPr marL="1143000" indent="-228600" eaLnBrk="0" hangingPunct="0">
              <a:defRPr sz="300">
                <a:solidFill>
                  <a:schemeClr val="tx1"/>
                </a:solidFill>
                <a:latin typeface="Lucida Sans" pitchFamily="34" charset="0"/>
                <a:ea typeface="ＭＳ Ｐゴシック" pitchFamily="34" charset="-128"/>
              </a:defRPr>
            </a:lvl3pPr>
            <a:lvl4pPr marL="1600200" indent="-228600" eaLnBrk="0" hangingPunct="0">
              <a:defRPr sz="300">
                <a:solidFill>
                  <a:schemeClr val="tx1"/>
                </a:solidFill>
                <a:latin typeface="Lucida Sans" pitchFamily="34" charset="0"/>
                <a:ea typeface="ＭＳ Ｐゴシック" pitchFamily="34" charset="-128"/>
              </a:defRPr>
            </a:lvl4pPr>
            <a:lvl5pPr marL="2057400" indent="-228600" eaLnBrk="0" hangingPunct="0">
              <a:defRPr sz="3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9pPr>
          </a:lstStyle>
          <a:p>
            <a:pPr algn="ctr" fontAlgn="base">
              <a:spcBef>
                <a:spcPct val="0"/>
              </a:spcBef>
              <a:spcAft>
                <a:spcPct val="0"/>
              </a:spcAft>
            </a:pPr>
            <a:endParaRPr lang="en-US" altLang="zh-CN" sz="2400" smtClean="0">
              <a:solidFill>
                <a:srgbClr val="323D43"/>
              </a:solidFill>
              <a:latin typeface="Arial" charset="0"/>
              <a:cs typeface="Arial"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00">
                <a:solidFill>
                  <a:schemeClr val="tx1"/>
                </a:solidFill>
                <a:latin typeface="Lucida Sans" pitchFamily="34" charset="0"/>
                <a:ea typeface="ＭＳ Ｐゴシック" pitchFamily="34" charset="-128"/>
              </a:defRPr>
            </a:lvl1pPr>
            <a:lvl2pPr marL="742950" indent="-285750" eaLnBrk="0" hangingPunct="0">
              <a:defRPr sz="300">
                <a:solidFill>
                  <a:schemeClr val="tx1"/>
                </a:solidFill>
                <a:latin typeface="Lucida Sans" pitchFamily="34" charset="0"/>
                <a:ea typeface="ＭＳ Ｐゴシック" pitchFamily="34" charset="-128"/>
              </a:defRPr>
            </a:lvl2pPr>
            <a:lvl3pPr marL="1143000" indent="-228600" eaLnBrk="0" hangingPunct="0">
              <a:defRPr sz="300">
                <a:solidFill>
                  <a:schemeClr val="tx1"/>
                </a:solidFill>
                <a:latin typeface="Lucida Sans" pitchFamily="34" charset="0"/>
                <a:ea typeface="ＭＳ Ｐゴシック" pitchFamily="34" charset="-128"/>
              </a:defRPr>
            </a:lvl3pPr>
            <a:lvl4pPr marL="1600200" indent="-228600" eaLnBrk="0" hangingPunct="0">
              <a:defRPr sz="300">
                <a:solidFill>
                  <a:schemeClr val="tx1"/>
                </a:solidFill>
                <a:latin typeface="Lucida Sans" pitchFamily="34" charset="0"/>
                <a:ea typeface="ＭＳ Ｐゴシック" pitchFamily="34" charset="-128"/>
              </a:defRPr>
            </a:lvl4pPr>
            <a:lvl5pPr marL="2057400" indent="-228600" eaLnBrk="0" hangingPunct="0">
              <a:defRPr sz="3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9pPr>
          </a:lstStyle>
          <a:p>
            <a:pPr algn="ctr" fontAlgn="base">
              <a:spcBef>
                <a:spcPct val="0"/>
              </a:spcBef>
              <a:spcAft>
                <a:spcPct val="0"/>
              </a:spcAft>
            </a:pPr>
            <a:endParaRPr lang="en-US" altLang="zh-CN" sz="1200" smtClean="0">
              <a:solidFill>
                <a:srgbClr val="323D43"/>
              </a:solidFill>
              <a:cs typeface="Arial" charset="0"/>
            </a:endParaRPr>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zh-CN" smtClean="0"/>
              <a:t>Click to edit Master title style</a:t>
            </a:r>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latin typeface="Arial" charset="0"/>
                <a:cs typeface="+mn-cs"/>
              </a:defRPr>
            </a:lvl1pPr>
          </a:lstStyle>
          <a:p>
            <a:pPr fontAlgn="base">
              <a:spcBef>
                <a:spcPct val="0"/>
              </a:spcBef>
              <a:spcAft>
                <a:spcPct val="0"/>
              </a:spcAft>
              <a:defRPr/>
            </a:pPr>
            <a:endParaRPr lang="en-US">
              <a:solidFill>
                <a:srgbClr val="323D43"/>
              </a:solidFill>
            </a:endParaRPr>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pPr fontAlgn="base">
              <a:spcBef>
                <a:spcPct val="0"/>
              </a:spcBef>
              <a:spcAft>
                <a:spcPct val="0"/>
              </a:spcAft>
              <a:defRPr/>
            </a:pPr>
            <a:endParaRPr lang="en-US">
              <a:solidFill>
                <a:srgbClr val="323D43"/>
              </a:solidFill>
            </a:endParaRPr>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eaLnBrk="0" hangingPunct="0">
              <a:defRPr sz="1400">
                <a:latin typeface="Georgia" pitchFamily="18" charset="0"/>
                <a:cs typeface="+mn-cs"/>
              </a:defRPr>
            </a:lvl1pPr>
          </a:lstStyle>
          <a:p>
            <a:pPr fontAlgn="base">
              <a:spcBef>
                <a:spcPct val="0"/>
              </a:spcBef>
              <a:spcAft>
                <a:spcPct val="0"/>
              </a:spcAft>
              <a:defRPr/>
            </a:pPr>
            <a:fld id="{41D019C6-7DB4-48EB-B70A-B2350986CB3B}" type="slidenum">
              <a:rPr lang="en-GB">
                <a:solidFill>
                  <a:srgbClr val="323D43"/>
                </a:solidFill>
              </a:rPr>
              <a:pPr fontAlgn="base">
                <a:spcBef>
                  <a:spcPct val="0"/>
                </a:spcBef>
                <a:spcAft>
                  <a:spcPct val="0"/>
                </a:spcAft>
                <a:defRPr/>
              </a:pPr>
              <a:t>‹#›</a:t>
            </a:fld>
            <a:endParaRPr lang="en-GB">
              <a:solidFill>
                <a:srgbClr val="323D43"/>
              </a:solidFill>
            </a:endParaRPr>
          </a:p>
        </p:txBody>
      </p:sp>
      <p:pic>
        <p:nvPicPr>
          <p:cNvPr id="1033" name="Picture 3" descr="E:\PhD meetings\uosblue_jpg.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70663" y="344488"/>
            <a:ext cx="21605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58142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ea typeface="ＭＳ Ｐゴシック" pitchFamily="-96" charset="-128"/>
        </a:defRPr>
      </a:lvl2pPr>
      <a:lvl3pPr algn="l" rtl="0" eaLnBrk="0" fontAlgn="base" hangingPunct="0">
        <a:spcBef>
          <a:spcPct val="0"/>
        </a:spcBef>
        <a:spcAft>
          <a:spcPct val="0"/>
        </a:spcAft>
        <a:defRPr sz="3500">
          <a:solidFill>
            <a:schemeClr val="tx2"/>
          </a:solidFill>
          <a:latin typeface="Georgia" pitchFamily="18" charset="0"/>
          <a:ea typeface="ＭＳ Ｐゴシック" pitchFamily="-96" charset="-128"/>
        </a:defRPr>
      </a:lvl3pPr>
      <a:lvl4pPr algn="l" rtl="0" eaLnBrk="0" fontAlgn="base" hangingPunct="0">
        <a:spcBef>
          <a:spcPct val="0"/>
        </a:spcBef>
        <a:spcAft>
          <a:spcPct val="0"/>
        </a:spcAft>
        <a:defRPr sz="3500">
          <a:solidFill>
            <a:schemeClr val="tx2"/>
          </a:solidFill>
          <a:latin typeface="Georgia" pitchFamily="18" charset="0"/>
          <a:ea typeface="ＭＳ Ｐゴシック" pitchFamily="-96" charset="-128"/>
        </a:defRPr>
      </a:lvl4pPr>
      <a:lvl5pPr algn="l" rtl="0" eaLnBrk="0" fontAlgn="base" hangingPunct="0">
        <a:spcBef>
          <a:spcPct val="0"/>
        </a:spcBef>
        <a:spcAft>
          <a:spcPct val="0"/>
        </a:spcAft>
        <a:defRPr sz="3500">
          <a:solidFill>
            <a:schemeClr val="tx2"/>
          </a:solidFill>
          <a:latin typeface="Georgia" pitchFamily="18" charset="0"/>
          <a:ea typeface="ＭＳ Ｐゴシック" pitchFamily="-96" charset="-128"/>
        </a:defRPr>
      </a:lvl5pPr>
      <a:lvl6pPr marL="457200" algn="l" rtl="0" fontAlgn="base">
        <a:spcBef>
          <a:spcPct val="0"/>
        </a:spcBef>
        <a:spcAft>
          <a:spcPct val="0"/>
        </a:spcAft>
        <a:defRPr sz="3500">
          <a:solidFill>
            <a:schemeClr val="tx2"/>
          </a:solidFill>
          <a:latin typeface="Georgia" pitchFamily="18" charset="0"/>
          <a:ea typeface="ＭＳ Ｐゴシック" pitchFamily="-96" charset="-128"/>
        </a:defRPr>
      </a:lvl6pPr>
      <a:lvl7pPr marL="914400" algn="l" rtl="0" fontAlgn="base">
        <a:spcBef>
          <a:spcPct val="0"/>
        </a:spcBef>
        <a:spcAft>
          <a:spcPct val="0"/>
        </a:spcAft>
        <a:defRPr sz="3500">
          <a:solidFill>
            <a:schemeClr val="tx2"/>
          </a:solidFill>
          <a:latin typeface="Georgia" pitchFamily="18" charset="0"/>
          <a:ea typeface="ＭＳ Ｐゴシック" pitchFamily="-96" charset="-128"/>
        </a:defRPr>
      </a:lvl7pPr>
      <a:lvl8pPr marL="1371600" algn="l" rtl="0" fontAlgn="base">
        <a:spcBef>
          <a:spcPct val="0"/>
        </a:spcBef>
        <a:spcAft>
          <a:spcPct val="0"/>
        </a:spcAft>
        <a:defRPr sz="3500">
          <a:solidFill>
            <a:schemeClr val="tx2"/>
          </a:solidFill>
          <a:latin typeface="Georgia" pitchFamily="18" charset="0"/>
          <a:ea typeface="ＭＳ Ｐゴシック" pitchFamily="-96" charset="-128"/>
        </a:defRPr>
      </a:lvl8pPr>
      <a:lvl9pPr marL="1828800" algn="l" rtl="0" fontAlgn="base">
        <a:spcBef>
          <a:spcPct val="0"/>
        </a:spcBef>
        <a:spcAft>
          <a:spcPct val="0"/>
        </a:spcAft>
        <a:defRPr sz="3500">
          <a:solidFill>
            <a:schemeClr val="tx2"/>
          </a:solidFill>
          <a:latin typeface="Georgia" pitchFamily="18" charset="0"/>
          <a:ea typeface="ＭＳ Ｐゴシック" pitchFamily="-9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3" Type="http://schemas.openxmlformats.org/officeDocument/2006/relationships/image" Target="../media/image71.tiff"/><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oleObject" Target="../embeddings/oleObject6.bin"/><Relationship Id="rId18" Type="http://schemas.openxmlformats.org/officeDocument/2006/relationships/image" Target="../media/image92.e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89.emf"/><Relationship Id="rId17" Type="http://schemas.openxmlformats.org/officeDocument/2006/relationships/oleObject" Target="../embeddings/oleObject8.bin"/><Relationship Id="rId2" Type="http://schemas.openxmlformats.org/officeDocument/2006/relationships/slideLayout" Target="../slideLayouts/slideLayout53.xml"/><Relationship Id="rId16" Type="http://schemas.openxmlformats.org/officeDocument/2006/relationships/image" Target="../media/image91.png"/><Relationship Id="rId20" Type="http://schemas.openxmlformats.org/officeDocument/2006/relationships/image" Target="../media/image93.emf"/><Relationship Id="rId1" Type="http://schemas.openxmlformats.org/officeDocument/2006/relationships/vmlDrawing" Target="../drawings/vmlDrawing1.vml"/><Relationship Id="rId6" Type="http://schemas.openxmlformats.org/officeDocument/2006/relationships/image" Target="../media/image86.e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88.png"/><Relationship Id="rId19" Type="http://schemas.openxmlformats.org/officeDocument/2006/relationships/oleObject" Target="../embeddings/oleObject9.bin"/><Relationship Id="rId4" Type="http://schemas.openxmlformats.org/officeDocument/2006/relationships/image" Target="../media/image85.emf"/><Relationship Id="rId9" Type="http://schemas.openxmlformats.org/officeDocument/2006/relationships/oleObject" Target="../embeddings/oleObject4.bin"/><Relationship Id="rId14" Type="http://schemas.openxmlformats.org/officeDocument/2006/relationships/image" Target="../media/image90.emf"/><Relationship Id="rId22"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oleObject" Target="../embeddings/oleObject16.bin"/><Relationship Id="rId18" Type="http://schemas.openxmlformats.org/officeDocument/2006/relationships/image" Target="../media/image95.wmf"/><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92.emf"/><Relationship Id="rId17" Type="http://schemas.openxmlformats.org/officeDocument/2006/relationships/oleObject" Target="../embeddings/oleObject18.bin"/><Relationship Id="rId2" Type="http://schemas.openxmlformats.org/officeDocument/2006/relationships/slideLayout" Target="../slideLayouts/slideLayout53.xml"/><Relationship Id="rId16" Type="http://schemas.openxmlformats.org/officeDocument/2006/relationships/image" Target="../media/image94.png"/><Relationship Id="rId20" Type="http://schemas.openxmlformats.org/officeDocument/2006/relationships/image" Target="../media/image96.png"/><Relationship Id="rId1" Type="http://schemas.openxmlformats.org/officeDocument/2006/relationships/vmlDrawing" Target="../drawings/vmlDrawing2.vml"/><Relationship Id="rId6" Type="http://schemas.openxmlformats.org/officeDocument/2006/relationships/image" Target="../media/image89.e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7.bin"/><Relationship Id="rId10" Type="http://schemas.openxmlformats.org/officeDocument/2006/relationships/image" Target="../media/image91.png"/><Relationship Id="rId19" Type="http://schemas.openxmlformats.org/officeDocument/2006/relationships/oleObject" Target="../embeddings/oleObject19.bin"/><Relationship Id="rId4" Type="http://schemas.openxmlformats.org/officeDocument/2006/relationships/image" Target="../media/image88.png"/><Relationship Id="rId9" Type="http://schemas.openxmlformats.org/officeDocument/2006/relationships/oleObject" Target="../embeddings/oleObject14.bin"/><Relationship Id="rId14" Type="http://schemas.openxmlformats.org/officeDocument/2006/relationships/image" Target="../media/image93.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3.xml"/><Relationship Id="rId1" Type="http://schemas.openxmlformats.org/officeDocument/2006/relationships/vmlDrawing" Target="../drawings/vmlDrawing3.vml"/><Relationship Id="rId5" Type="http://schemas.openxmlformats.org/officeDocument/2006/relationships/image" Target="../media/image97.png"/><Relationship Id="rId4" Type="http://schemas.openxmlformats.org/officeDocument/2006/relationships/oleObject" Target="../embeddings/oleObject20.bin"/></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53.xml"/><Relationship Id="rId1" Type="http://schemas.openxmlformats.org/officeDocument/2006/relationships/vmlDrawing" Target="../drawings/vmlDrawing4.vml"/><Relationship Id="rId6" Type="http://schemas.openxmlformats.org/officeDocument/2006/relationships/image" Target="../media/image99.png"/><Relationship Id="rId5" Type="http://schemas.openxmlformats.org/officeDocument/2006/relationships/oleObject" Target="../embeddings/oleObject22.bin"/><Relationship Id="rId10" Type="http://schemas.openxmlformats.org/officeDocument/2006/relationships/image" Target="../media/image101.png"/><Relationship Id="rId4" Type="http://schemas.openxmlformats.org/officeDocument/2006/relationships/image" Target="../media/image98.emf"/><Relationship Id="rId9" Type="http://schemas.openxmlformats.org/officeDocument/2006/relationships/oleObject" Target="../embeddings/oleObject2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03.emf"/><Relationship Id="rId2" Type="http://schemas.openxmlformats.org/officeDocument/2006/relationships/slideLayout" Target="../slideLayouts/slideLayout53.xml"/><Relationship Id="rId1" Type="http://schemas.openxmlformats.org/officeDocument/2006/relationships/vmlDrawing" Target="../drawings/vmlDrawing5.vml"/><Relationship Id="rId6" Type="http://schemas.openxmlformats.org/officeDocument/2006/relationships/oleObject" Target="../embeddings/oleObject26.bin"/><Relationship Id="rId5" Type="http://schemas.openxmlformats.org/officeDocument/2006/relationships/image" Target="../media/image102.png"/><Relationship Id="rId4" Type="http://schemas.openxmlformats.org/officeDocument/2006/relationships/oleObject" Target="../embeddings/oleObject25.bin"/></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6.xml"/><Relationship Id="rId7" Type="http://schemas.openxmlformats.org/officeDocument/2006/relationships/image" Target="../media/image104.png"/><Relationship Id="rId2" Type="http://schemas.openxmlformats.org/officeDocument/2006/relationships/slideLayout" Target="../slideLayouts/slideLayout53.xml"/><Relationship Id="rId1" Type="http://schemas.openxmlformats.org/officeDocument/2006/relationships/vmlDrawing" Target="../drawings/vmlDrawing6.vml"/><Relationship Id="rId6" Type="http://schemas.openxmlformats.org/officeDocument/2006/relationships/oleObject" Target="../embeddings/oleObject28.bin"/><Relationship Id="rId5" Type="http://schemas.openxmlformats.org/officeDocument/2006/relationships/image" Target="../media/image95.wmf"/><Relationship Id="rId4" Type="http://schemas.openxmlformats.org/officeDocument/2006/relationships/oleObject" Target="../embeddings/oleObject27.bin"/><Relationship Id="rId9" Type="http://schemas.openxmlformats.org/officeDocument/2006/relationships/image" Target="../media/image105.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3"/>
          <p:cNvSpPr>
            <a:spLocks noGrp="1" noChangeArrowheads="1"/>
          </p:cNvSpPr>
          <p:nvPr>
            <p:ph type="ctrTitle"/>
          </p:nvPr>
        </p:nvSpPr>
        <p:spPr>
          <a:xfrm>
            <a:off x="304800" y="1847850"/>
            <a:ext cx="8496300" cy="1452563"/>
          </a:xfrm>
        </p:spPr>
        <p:txBody>
          <a:bodyPr/>
          <a:lstStyle/>
          <a:p>
            <a:pPr eaLnBrk="1" hangingPunct="1"/>
            <a:r>
              <a:rPr lang="en-US" sz="4000" dirty="0" smtClean="0"/>
              <a:t>High speed thermography</a:t>
            </a:r>
            <a:endParaRPr lang="en-GB" sz="4000" dirty="0" smtClean="0"/>
          </a:p>
        </p:txBody>
      </p:sp>
      <p:sp>
        <p:nvSpPr>
          <p:cNvPr id="7171" name="Text Box 25"/>
          <p:cNvSpPr txBox="1">
            <a:spLocks noChangeArrowheads="1"/>
          </p:cNvSpPr>
          <p:nvPr/>
        </p:nvSpPr>
        <p:spPr bwMode="auto">
          <a:xfrm>
            <a:off x="381000" y="5851525"/>
            <a:ext cx="8367713" cy="5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pPr eaLnBrk="0" fontAlgn="base" hangingPunct="0">
              <a:lnSpc>
                <a:spcPts val="2400"/>
              </a:lnSpc>
              <a:spcBef>
                <a:spcPct val="0"/>
              </a:spcBef>
              <a:spcAft>
                <a:spcPct val="0"/>
              </a:spcAft>
            </a:pPr>
            <a:r>
              <a:rPr lang="en-GB" sz="2000" dirty="0" smtClean="0">
                <a:solidFill>
                  <a:srgbClr val="B2D5D5"/>
                </a:solidFill>
              </a:rPr>
              <a:t>Janice </a:t>
            </a:r>
            <a:r>
              <a:rPr lang="en-GB" sz="2000" dirty="0" err="1" smtClean="0">
                <a:solidFill>
                  <a:srgbClr val="B2D5D5"/>
                </a:solidFill>
              </a:rPr>
              <a:t>Dulieu</a:t>
            </a:r>
            <a:r>
              <a:rPr lang="en-GB" sz="2000" smtClean="0">
                <a:solidFill>
                  <a:srgbClr val="B2D5D5"/>
                </a:solidFill>
              </a:rPr>
              <a:t>-Barton </a:t>
            </a:r>
            <a:endParaRPr lang="en-GB" sz="2000" dirty="0">
              <a:solidFill>
                <a:srgbClr val="B2D5D5"/>
              </a:solidFill>
            </a:endParaRPr>
          </a:p>
        </p:txBody>
      </p:sp>
    </p:spTree>
    <p:extLst>
      <p:ext uri="{BB962C8B-B14F-4D97-AF65-F5344CB8AC3E}">
        <p14:creationId xmlns:p14="http://schemas.microsoft.com/office/powerpoint/2010/main" val="3572633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NUC-6.bmp"/>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3588" y="3071813"/>
            <a:ext cx="50609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2" descr="NUC-1.bmp"/>
          <p:cNvPicPr>
            <a:picLocks noGrp="1" noChangeAspect="1"/>
          </p:cNvPicPr>
          <p:nvPr>
            <p:ph sz="half" idx="4294967295"/>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035175" y="3071813"/>
            <a:ext cx="5060950" cy="3340100"/>
          </a:xfrm>
        </p:spPr>
      </p:pic>
      <p:pic>
        <p:nvPicPr>
          <p:cNvPr id="14" name="Picture 13" descr="NUC-2.bmp"/>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3588" y="3071813"/>
            <a:ext cx="505936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UC-3.bm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3588" y="3071813"/>
            <a:ext cx="50609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NUC-4.bmp"/>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8350" y="3071813"/>
            <a:ext cx="50609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NUC-5.bmp"/>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3588" y="3071813"/>
            <a:ext cx="50609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Rectangle 2"/>
          <p:cNvSpPr>
            <a:spLocks noGrp="1" noChangeArrowheads="1"/>
          </p:cNvSpPr>
          <p:nvPr>
            <p:ph type="title" idx="4294967295"/>
          </p:nvPr>
        </p:nvSpPr>
        <p:spPr/>
        <p:txBody>
          <a:bodyPr/>
          <a:lstStyle/>
          <a:p>
            <a:r>
              <a:rPr lang="en-GB" smtClean="0"/>
              <a:t>Non-uniformity correction (NUC)</a:t>
            </a:r>
          </a:p>
        </p:txBody>
      </p:sp>
      <p:sp>
        <p:nvSpPr>
          <p:cNvPr id="57354" name="Rectangle 3"/>
          <p:cNvSpPr>
            <a:spLocks noGrp="1" noChangeArrowheads="1"/>
          </p:cNvSpPr>
          <p:nvPr>
            <p:ph type="body" sz="half" idx="4294967295"/>
          </p:nvPr>
        </p:nvSpPr>
        <p:spPr>
          <a:xfrm>
            <a:off x="323850" y="1700213"/>
            <a:ext cx="8496300" cy="1981200"/>
          </a:xfrm>
        </p:spPr>
        <p:txBody>
          <a:bodyPr/>
          <a:lstStyle/>
          <a:p>
            <a:r>
              <a:rPr lang="en-GB" sz="2000" smtClean="0"/>
              <a:t>To compensate for variation in sensitivity across the detector:</a:t>
            </a:r>
          </a:p>
          <a:p>
            <a:pPr lvl="1"/>
            <a:r>
              <a:rPr lang="en-GB" sz="2000" smtClean="0"/>
              <a:t>sensitivity of the detector elements</a:t>
            </a:r>
          </a:p>
          <a:p>
            <a:pPr lvl="1"/>
            <a:r>
              <a:rPr lang="en-GB" sz="2000" smtClean="0"/>
              <a:t>efficiency of the capacitor in the read-out circuit</a:t>
            </a:r>
          </a:p>
        </p:txBody>
      </p:sp>
      <p:sp>
        <p:nvSpPr>
          <p:cNvPr id="136210" name="Oval 18"/>
          <p:cNvSpPr>
            <a:spLocks noChangeArrowheads="1"/>
          </p:cNvSpPr>
          <p:nvPr/>
        </p:nvSpPr>
        <p:spPr bwMode="auto">
          <a:xfrm>
            <a:off x="3424238" y="5283200"/>
            <a:ext cx="288925" cy="503238"/>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a:solidFill>
                <a:srgbClr val="323D43"/>
              </a:solidFill>
            </a:endParaRPr>
          </a:p>
        </p:txBody>
      </p:sp>
      <p:sp>
        <p:nvSpPr>
          <p:cNvPr id="136211" name="Oval 19"/>
          <p:cNvSpPr>
            <a:spLocks noChangeArrowheads="1"/>
          </p:cNvSpPr>
          <p:nvPr/>
        </p:nvSpPr>
        <p:spPr bwMode="auto">
          <a:xfrm>
            <a:off x="5073650" y="4279900"/>
            <a:ext cx="288925" cy="935038"/>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a:solidFill>
                <a:srgbClr val="323D43"/>
              </a:solidFill>
            </a:endParaRPr>
          </a:p>
        </p:txBody>
      </p:sp>
      <p:sp>
        <p:nvSpPr>
          <p:cNvPr id="136212" name="Text Box 20"/>
          <p:cNvSpPr txBox="1">
            <a:spLocks noChangeArrowheads="1"/>
          </p:cNvSpPr>
          <p:nvPr/>
        </p:nvSpPr>
        <p:spPr bwMode="auto">
          <a:xfrm>
            <a:off x="3276600" y="6092825"/>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pPr algn="ctr" fontAlgn="base">
              <a:spcBef>
                <a:spcPct val="0"/>
              </a:spcBef>
              <a:spcAft>
                <a:spcPct val="0"/>
              </a:spcAft>
            </a:pPr>
            <a:r>
              <a:rPr lang="en-GB" sz="1400">
                <a:solidFill>
                  <a:srgbClr val="323D43"/>
                </a:solidFill>
              </a:rPr>
              <a:t>30 %</a:t>
            </a:r>
          </a:p>
        </p:txBody>
      </p:sp>
      <p:sp>
        <p:nvSpPr>
          <p:cNvPr id="136213" name="Text Box 21"/>
          <p:cNvSpPr txBox="1">
            <a:spLocks noChangeArrowheads="1"/>
          </p:cNvSpPr>
          <p:nvPr/>
        </p:nvSpPr>
        <p:spPr bwMode="auto">
          <a:xfrm>
            <a:off x="4929188" y="6076950"/>
            <a:ext cx="57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pPr algn="ctr" fontAlgn="base">
              <a:spcBef>
                <a:spcPct val="0"/>
              </a:spcBef>
              <a:spcAft>
                <a:spcPct val="0"/>
              </a:spcAft>
            </a:pPr>
            <a:r>
              <a:rPr lang="en-GB" sz="1400">
                <a:solidFill>
                  <a:srgbClr val="323D43"/>
                </a:solidFill>
              </a:rPr>
              <a:t>70 %</a:t>
            </a:r>
          </a:p>
        </p:txBody>
      </p:sp>
    </p:spTree>
    <p:extLst>
      <p:ext uri="{BB962C8B-B14F-4D97-AF65-F5344CB8AC3E}">
        <p14:creationId xmlns:p14="http://schemas.microsoft.com/office/powerpoint/2010/main" val="251581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62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62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62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6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10" grpId="0" animBg="1"/>
      <p:bldP spid="136211" grpId="0" animBg="1"/>
      <p:bldP spid="136212" grpId="0"/>
      <p:bldP spid="1362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01" y="404664"/>
            <a:ext cx="8496300" cy="649288"/>
          </a:xfrm>
        </p:spPr>
        <p:txBody>
          <a:bodyPr/>
          <a:lstStyle/>
          <a:p>
            <a:r>
              <a:rPr lang="en-GB" dirty="0" smtClean="0"/>
              <a:t>Detector response</a:t>
            </a:r>
            <a:endParaRPr lang="en-GB" dirty="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969" y="4941168"/>
            <a:ext cx="45481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F:\noNUCimage.bmp"/>
          <p:cNvPicPr/>
          <p:nvPr/>
        </p:nvPicPr>
        <p:blipFill>
          <a:blip r:embed="rId3">
            <a:extLst>
              <a:ext uri="{28A0092B-C50C-407E-A947-70E740481C1C}">
                <a14:useLocalDpi xmlns:a14="http://schemas.microsoft.com/office/drawing/2010/main" val="0"/>
              </a:ext>
            </a:extLst>
          </a:blip>
          <a:srcRect/>
          <a:stretch>
            <a:fillRect/>
          </a:stretch>
        </p:blipFill>
        <p:spPr bwMode="auto">
          <a:xfrm>
            <a:off x="2236946" y="1268760"/>
            <a:ext cx="4655210" cy="3381345"/>
          </a:xfrm>
          <a:prstGeom prst="rect">
            <a:avLst/>
          </a:prstGeom>
          <a:noFill/>
          <a:ln>
            <a:noFill/>
          </a:ln>
        </p:spPr>
      </p:pic>
    </p:spTree>
    <p:extLst>
      <p:ext uri="{BB962C8B-B14F-4D97-AF65-F5344CB8AC3E}">
        <p14:creationId xmlns:p14="http://schemas.microsoft.com/office/powerpoint/2010/main" val="337395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Title 1"/>
          <p:cNvSpPr>
            <a:spLocks noGrp="1"/>
          </p:cNvSpPr>
          <p:nvPr>
            <p:ph type="title" idx="4294967295"/>
          </p:nvPr>
        </p:nvSpPr>
        <p:spPr>
          <a:xfrm>
            <a:off x="323850" y="269505"/>
            <a:ext cx="8496300" cy="649288"/>
          </a:xfrm>
        </p:spPr>
        <p:txBody>
          <a:bodyPr/>
          <a:lstStyle/>
          <a:p>
            <a:r>
              <a:rPr lang="en-GB" dirty="0" smtClean="0"/>
              <a:t>Characterisation process</a:t>
            </a:r>
          </a:p>
        </p:txBody>
      </p:sp>
      <p:sp>
        <p:nvSpPr>
          <p:cNvPr id="37" name="Rectangle 36"/>
          <p:cNvSpPr/>
          <p:nvPr/>
        </p:nvSpPr>
        <p:spPr bwMode="auto">
          <a:xfrm>
            <a:off x="2571750" y="3286125"/>
            <a:ext cx="3500438" cy="2786063"/>
          </a:xfrm>
          <a:prstGeom prst="rect">
            <a:avLst/>
          </a:prstGeom>
          <a:solidFill>
            <a:schemeClr val="bg1">
              <a:lumMod val="85000"/>
            </a:schemeClr>
          </a:solidFill>
          <a:ln w="25400" cap="flat" cmpd="sng" algn="ctr">
            <a:solidFill>
              <a:schemeClr val="tx1">
                <a:lumMod val="50000"/>
              </a:schemeClr>
            </a:solidFill>
            <a:prstDash val="solid"/>
            <a:round/>
            <a:headEnd type="none" w="med" len="med"/>
            <a:tailEnd type="none" w="med" len="med"/>
          </a:ln>
          <a:effectLst/>
        </p:spPr>
        <p:txBody>
          <a:bodyPr wrap="none" bIns="0">
            <a:spAutoFit/>
          </a:bodyPr>
          <a:lstStyle/>
          <a:p>
            <a:pPr algn="ctr" eaLnBrk="0" fontAlgn="base" hangingPunct="0">
              <a:spcBef>
                <a:spcPct val="0"/>
              </a:spcBef>
              <a:spcAft>
                <a:spcPct val="0"/>
              </a:spcAft>
              <a:defRPr/>
            </a:pPr>
            <a:endParaRPr lang="en-GB" sz="1600">
              <a:solidFill>
                <a:srgbClr val="323D43"/>
              </a:solidFill>
            </a:endParaRPr>
          </a:p>
        </p:txBody>
      </p:sp>
      <p:grpSp>
        <p:nvGrpSpPr>
          <p:cNvPr id="218142" name="Group 16"/>
          <p:cNvGrpSpPr>
            <a:grpSpLocks/>
          </p:cNvGrpSpPr>
          <p:nvPr/>
        </p:nvGrpSpPr>
        <p:grpSpPr bwMode="auto">
          <a:xfrm>
            <a:off x="3635375" y="3357563"/>
            <a:ext cx="857250" cy="1071562"/>
            <a:chOff x="2143108" y="3000372"/>
            <a:chExt cx="857256" cy="1071570"/>
          </a:xfrm>
        </p:grpSpPr>
        <p:sp>
          <p:nvSpPr>
            <p:cNvPr id="19492" name="TextBox 8"/>
            <p:cNvSpPr txBox="1">
              <a:spLocks noChangeArrowheads="1"/>
            </p:cNvSpPr>
            <p:nvPr/>
          </p:nvSpPr>
          <p:spPr bwMode="auto">
            <a:xfrm>
              <a:off x="2143108" y="3000372"/>
              <a:ext cx="857256" cy="1071570"/>
            </a:xfrm>
            <a:prstGeom prst="rect">
              <a:avLst/>
            </a:prstGeom>
            <a:noFill/>
            <a:ln w="25400" cap="rnd">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GB" sz="900">
                  <a:solidFill>
                    <a:srgbClr val="323D43"/>
                  </a:solidFill>
                </a:rPr>
                <a:t>DL         T</a:t>
              </a:r>
            </a:p>
            <a:p>
              <a:pPr algn="ctr" eaLnBrk="1" fontAlgn="base" hangingPunct="1">
                <a:spcBef>
                  <a:spcPct val="0"/>
                </a:spcBef>
                <a:spcAft>
                  <a:spcPct val="0"/>
                </a:spcAft>
              </a:pPr>
              <a:r>
                <a:rPr lang="en-GB" sz="900">
                  <a:solidFill>
                    <a:srgbClr val="323D43"/>
                  </a:solidFill>
                </a:rPr>
                <a:t>…</a:t>
              </a:r>
            </a:p>
          </p:txBody>
        </p:sp>
        <p:cxnSp>
          <p:nvCxnSpPr>
            <p:cNvPr id="19493" name="Straight Connector 10"/>
            <p:cNvCxnSpPr>
              <a:cxnSpLocks noChangeShapeType="1"/>
            </p:cNvCxnSpPr>
            <p:nvPr/>
          </p:nvCxnSpPr>
          <p:spPr bwMode="auto">
            <a:xfrm>
              <a:off x="2214546" y="3214686"/>
              <a:ext cx="714380"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cxnSp>
          <p:nvCxnSpPr>
            <p:cNvPr id="19494" name="Straight Connector 15"/>
            <p:cNvCxnSpPr>
              <a:cxnSpLocks noChangeShapeType="1"/>
            </p:cNvCxnSpPr>
            <p:nvPr/>
          </p:nvCxnSpPr>
          <p:spPr bwMode="auto">
            <a:xfrm rot="5400000">
              <a:off x="2154538" y="3500438"/>
              <a:ext cx="857256"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218146" name="Group 16"/>
          <p:cNvGrpSpPr>
            <a:grpSpLocks/>
          </p:cNvGrpSpPr>
          <p:nvPr/>
        </p:nvGrpSpPr>
        <p:grpSpPr bwMode="auto">
          <a:xfrm>
            <a:off x="4643438" y="3357563"/>
            <a:ext cx="857250" cy="1071562"/>
            <a:chOff x="2143108" y="3000372"/>
            <a:chExt cx="857256" cy="1071570"/>
          </a:xfrm>
        </p:grpSpPr>
        <p:sp>
          <p:nvSpPr>
            <p:cNvPr id="19489" name="TextBox 8"/>
            <p:cNvSpPr txBox="1">
              <a:spLocks noChangeArrowheads="1"/>
            </p:cNvSpPr>
            <p:nvPr/>
          </p:nvSpPr>
          <p:spPr bwMode="auto">
            <a:xfrm>
              <a:off x="2143108" y="3000372"/>
              <a:ext cx="857256" cy="1071570"/>
            </a:xfrm>
            <a:prstGeom prst="rect">
              <a:avLst/>
            </a:prstGeom>
            <a:noFill/>
            <a:ln w="25400" cap="rnd">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GB" sz="900">
                  <a:solidFill>
                    <a:srgbClr val="323D43"/>
                  </a:solidFill>
                </a:rPr>
                <a:t>DL         T</a:t>
              </a:r>
            </a:p>
            <a:p>
              <a:pPr algn="ctr" eaLnBrk="1" fontAlgn="base" hangingPunct="1">
                <a:spcBef>
                  <a:spcPct val="0"/>
                </a:spcBef>
                <a:spcAft>
                  <a:spcPct val="0"/>
                </a:spcAft>
              </a:pPr>
              <a:r>
                <a:rPr lang="en-GB" sz="900">
                  <a:solidFill>
                    <a:srgbClr val="323D43"/>
                  </a:solidFill>
                </a:rPr>
                <a:t>…</a:t>
              </a:r>
            </a:p>
          </p:txBody>
        </p:sp>
        <p:cxnSp>
          <p:nvCxnSpPr>
            <p:cNvPr id="19490" name="Straight Connector 10"/>
            <p:cNvCxnSpPr>
              <a:cxnSpLocks noChangeShapeType="1"/>
            </p:cNvCxnSpPr>
            <p:nvPr/>
          </p:nvCxnSpPr>
          <p:spPr bwMode="auto">
            <a:xfrm>
              <a:off x="2214546" y="3214686"/>
              <a:ext cx="714380"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cxnSp>
          <p:nvCxnSpPr>
            <p:cNvPr id="19491" name="Straight Connector 15"/>
            <p:cNvCxnSpPr>
              <a:cxnSpLocks noChangeShapeType="1"/>
            </p:cNvCxnSpPr>
            <p:nvPr/>
          </p:nvCxnSpPr>
          <p:spPr bwMode="auto">
            <a:xfrm rot="5400000">
              <a:off x="2154538" y="3500438"/>
              <a:ext cx="857256"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218138" name="Group 16"/>
          <p:cNvGrpSpPr>
            <a:grpSpLocks/>
          </p:cNvGrpSpPr>
          <p:nvPr/>
        </p:nvGrpSpPr>
        <p:grpSpPr bwMode="auto">
          <a:xfrm>
            <a:off x="2635250" y="3357563"/>
            <a:ext cx="857250" cy="1071562"/>
            <a:chOff x="2143108" y="3000372"/>
            <a:chExt cx="857256" cy="1071570"/>
          </a:xfrm>
        </p:grpSpPr>
        <p:sp>
          <p:nvSpPr>
            <p:cNvPr id="19486" name="TextBox 8"/>
            <p:cNvSpPr txBox="1">
              <a:spLocks noChangeArrowheads="1"/>
            </p:cNvSpPr>
            <p:nvPr/>
          </p:nvSpPr>
          <p:spPr bwMode="auto">
            <a:xfrm>
              <a:off x="2143108" y="3000372"/>
              <a:ext cx="857256" cy="1071570"/>
            </a:xfrm>
            <a:prstGeom prst="rect">
              <a:avLst/>
            </a:prstGeom>
            <a:noFill/>
            <a:ln w="25400" cap="rnd">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GB" sz="900">
                  <a:solidFill>
                    <a:srgbClr val="323D43"/>
                  </a:solidFill>
                </a:rPr>
                <a:t>DL         T</a:t>
              </a:r>
            </a:p>
            <a:p>
              <a:pPr algn="ctr" eaLnBrk="1" fontAlgn="base" hangingPunct="1">
                <a:spcBef>
                  <a:spcPct val="0"/>
                </a:spcBef>
                <a:spcAft>
                  <a:spcPct val="0"/>
                </a:spcAft>
              </a:pPr>
              <a:r>
                <a:rPr lang="en-GB" sz="900">
                  <a:solidFill>
                    <a:srgbClr val="323D43"/>
                  </a:solidFill>
                </a:rPr>
                <a:t>…</a:t>
              </a:r>
            </a:p>
          </p:txBody>
        </p:sp>
        <p:cxnSp>
          <p:nvCxnSpPr>
            <p:cNvPr id="19487" name="Straight Connector 10"/>
            <p:cNvCxnSpPr>
              <a:cxnSpLocks noChangeShapeType="1"/>
            </p:cNvCxnSpPr>
            <p:nvPr/>
          </p:nvCxnSpPr>
          <p:spPr bwMode="auto">
            <a:xfrm>
              <a:off x="2214546" y="3214686"/>
              <a:ext cx="714380"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cxnSp>
          <p:nvCxnSpPr>
            <p:cNvPr id="19488" name="Straight Connector 15"/>
            <p:cNvCxnSpPr>
              <a:cxnSpLocks noChangeShapeType="1"/>
            </p:cNvCxnSpPr>
            <p:nvPr/>
          </p:nvCxnSpPr>
          <p:spPr bwMode="auto">
            <a:xfrm rot="5400000">
              <a:off x="2154538" y="3500438"/>
              <a:ext cx="857256"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grpSp>
      <p:sp>
        <p:nvSpPr>
          <p:cNvPr id="34" name="Rectangle 33"/>
          <p:cNvSpPr/>
          <p:nvPr/>
        </p:nvSpPr>
        <p:spPr bwMode="auto">
          <a:xfrm>
            <a:off x="2071688" y="3714750"/>
            <a:ext cx="3500437" cy="2786063"/>
          </a:xfrm>
          <a:prstGeom prst="rect">
            <a:avLst/>
          </a:prstGeom>
          <a:solidFill>
            <a:schemeClr val="bg1">
              <a:lumMod val="85000"/>
            </a:schemeClr>
          </a:solidFill>
          <a:ln w="25400" cap="flat" cmpd="sng" algn="ctr">
            <a:solidFill>
              <a:schemeClr val="tx1">
                <a:lumMod val="50000"/>
              </a:schemeClr>
            </a:solidFill>
            <a:prstDash val="solid"/>
            <a:round/>
            <a:headEnd type="none" w="med" len="med"/>
            <a:tailEnd type="none" w="med" len="med"/>
          </a:ln>
          <a:effectLst/>
        </p:spPr>
        <p:txBody>
          <a:bodyPr wrap="none" bIns="0">
            <a:spAutoFit/>
          </a:bodyPr>
          <a:lstStyle/>
          <a:p>
            <a:pPr algn="ctr" eaLnBrk="0" fontAlgn="base" hangingPunct="0">
              <a:spcBef>
                <a:spcPct val="0"/>
              </a:spcBef>
              <a:spcAft>
                <a:spcPct val="0"/>
              </a:spcAft>
              <a:defRPr/>
            </a:pPr>
            <a:endParaRPr lang="en-GB" sz="1600">
              <a:solidFill>
                <a:srgbClr val="323D43"/>
              </a:solidFill>
            </a:endParaRPr>
          </a:p>
        </p:txBody>
      </p:sp>
      <p:sp>
        <p:nvSpPr>
          <p:cNvPr id="19466" name="TextBox 6"/>
          <p:cNvSpPr txBox="1">
            <a:spLocks noChangeArrowheads="1"/>
          </p:cNvSpPr>
          <p:nvPr/>
        </p:nvSpPr>
        <p:spPr bwMode="auto">
          <a:xfrm>
            <a:off x="971550" y="2143125"/>
            <a:ext cx="2243138" cy="482600"/>
          </a:xfrm>
          <a:prstGeom prst="rect">
            <a:avLst/>
          </a:prstGeom>
          <a:noFill/>
          <a:ln w="25400" cap="rnd">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GB" b="1">
                <a:solidFill>
                  <a:srgbClr val="323D43"/>
                </a:solidFill>
              </a:rPr>
              <a:t>Raw data</a:t>
            </a:r>
          </a:p>
          <a:p>
            <a:pPr algn="ctr" eaLnBrk="1" fontAlgn="base" hangingPunct="1">
              <a:spcBef>
                <a:spcPct val="0"/>
              </a:spcBef>
              <a:spcAft>
                <a:spcPct val="0"/>
              </a:spcAft>
            </a:pPr>
            <a:r>
              <a:rPr lang="en-GB" b="1">
                <a:solidFill>
                  <a:srgbClr val="323D43"/>
                </a:solidFill>
              </a:rPr>
              <a:t>(Images from black body)</a:t>
            </a:r>
          </a:p>
        </p:txBody>
      </p:sp>
      <p:sp>
        <p:nvSpPr>
          <p:cNvPr id="19467" name="TextBox 7"/>
          <p:cNvSpPr txBox="1">
            <a:spLocks noChangeArrowheads="1"/>
          </p:cNvSpPr>
          <p:nvPr/>
        </p:nvSpPr>
        <p:spPr bwMode="auto">
          <a:xfrm>
            <a:off x="3429000" y="2143125"/>
            <a:ext cx="2295525" cy="482600"/>
          </a:xfrm>
          <a:prstGeom prst="rect">
            <a:avLst/>
          </a:prstGeom>
          <a:noFill/>
          <a:ln w="25400" cap="rnd">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GB" b="1">
                <a:solidFill>
                  <a:srgbClr val="323D43"/>
                </a:solidFill>
              </a:rPr>
              <a:t>Black body temperature</a:t>
            </a:r>
          </a:p>
          <a:p>
            <a:pPr algn="ctr" eaLnBrk="1" fontAlgn="base" hangingPunct="1">
              <a:spcBef>
                <a:spcPct val="0"/>
              </a:spcBef>
              <a:spcAft>
                <a:spcPct val="0"/>
              </a:spcAft>
            </a:pPr>
            <a:r>
              <a:rPr lang="en-GB" b="1">
                <a:solidFill>
                  <a:srgbClr val="323D43"/>
                </a:solidFill>
              </a:rPr>
              <a:t>(thermocouple)</a:t>
            </a:r>
          </a:p>
        </p:txBody>
      </p:sp>
      <p:grpSp>
        <p:nvGrpSpPr>
          <p:cNvPr id="218120" name="Group 16"/>
          <p:cNvGrpSpPr>
            <a:grpSpLocks/>
          </p:cNvGrpSpPr>
          <p:nvPr/>
        </p:nvGrpSpPr>
        <p:grpSpPr bwMode="auto">
          <a:xfrm>
            <a:off x="2143125" y="3786188"/>
            <a:ext cx="857250" cy="1071562"/>
            <a:chOff x="2143108" y="3000372"/>
            <a:chExt cx="857256" cy="1071570"/>
          </a:xfrm>
        </p:grpSpPr>
        <p:sp>
          <p:nvSpPr>
            <p:cNvPr id="19483" name="TextBox 8"/>
            <p:cNvSpPr txBox="1">
              <a:spLocks noChangeArrowheads="1"/>
            </p:cNvSpPr>
            <p:nvPr/>
          </p:nvSpPr>
          <p:spPr bwMode="auto">
            <a:xfrm>
              <a:off x="2143108" y="3000372"/>
              <a:ext cx="857256" cy="1071570"/>
            </a:xfrm>
            <a:prstGeom prst="rect">
              <a:avLst/>
            </a:prstGeom>
            <a:noFill/>
            <a:ln w="25400" cap="rnd">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GB" sz="900">
                  <a:solidFill>
                    <a:srgbClr val="323D43"/>
                  </a:solidFill>
                </a:rPr>
                <a:t>DL         T</a:t>
              </a:r>
            </a:p>
            <a:p>
              <a:pPr algn="ctr" eaLnBrk="1" fontAlgn="base" hangingPunct="1">
                <a:spcBef>
                  <a:spcPct val="0"/>
                </a:spcBef>
                <a:spcAft>
                  <a:spcPct val="0"/>
                </a:spcAft>
              </a:pPr>
              <a:r>
                <a:rPr lang="en-GB" sz="900">
                  <a:solidFill>
                    <a:srgbClr val="323D43"/>
                  </a:solidFill>
                </a:rPr>
                <a:t>…</a:t>
              </a:r>
            </a:p>
          </p:txBody>
        </p:sp>
        <p:cxnSp>
          <p:nvCxnSpPr>
            <p:cNvPr id="19484" name="Straight Connector 10"/>
            <p:cNvCxnSpPr>
              <a:cxnSpLocks noChangeShapeType="1"/>
            </p:cNvCxnSpPr>
            <p:nvPr/>
          </p:nvCxnSpPr>
          <p:spPr bwMode="auto">
            <a:xfrm>
              <a:off x="2214546" y="3214686"/>
              <a:ext cx="714380"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cxnSp>
          <p:nvCxnSpPr>
            <p:cNvPr id="19485" name="Straight Connector 15"/>
            <p:cNvCxnSpPr>
              <a:cxnSpLocks noChangeShapeType="1"/>
            </p:cNvCxnSpPr>
            <p:nvPr/>
          </p:nvCxnSpPr>
          <p:spPr bwMode="auto">
            <a:xfrm rot="5400000">
              <a:off x="2154538" y="3500438"/>
              <a:ext cx="857256"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grpSp>
      <p:sp>
        <p:nvSpPr>
          <p:cNvPr id="20" name="Line 16"/>
          <p:cNvSpPr>
            <a:spLocks noChangeShapeType="1"/>
          </p:cNvSpPr>
          <p:nvPr/>
        </p:nvSpPr>
        <p:spPr bwMode="auto">
          <a:xfrm flipH="1">
            <a:off x="2857500" y="2714625"/>
            <a:ext cx="1003300" cy="92868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en-GB" sz="1600">
              <a:solidFill>
                <a:srgbClr val="323D43"/>
              </a:solidFill>
            </a:endParaRPr>
          </a:p>
        </p:txBody>
      </p:sp>
      <p:sp>
        <p:nvSpPr>
          <p:cNvPr id="21" name="Line 16"/>
          <p:cNvSpPr>
            <a:spLocks noChangeShapeType="1"/>
          </p:cNvSpPr>
          <p:nvPr/>
        </p:nvSpPr>
        <p:spPr bwMode="auto">
          <a:xfrm>
            <a:off x="2289175" y="2714625"/>
            <a:ext cx="282575" cy="92868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en-GB" sz="1600">
              <a:solidFill>
                <a:srgbClr val="323D43"/>
              </a:solidFill>
            </a:endParaRPr>
          </a:p>
        </p:txBody>
      </p:sp>
      <p:grpSp>
        <p:nvGrpSpPr>
          <p:cNvPr id="4" name="Group 21"/>
          <p:cNvGrpSpPr>
            <a:grpSpLocks/>
          </p:cNvGrpSpPr>
          <p:nvPr/>
        </p:nvGrpSpPr>
        <p:grpSpPr bwMode="auto">
          <a:xfrm>
            <a:off x="3143250" y="3786188"/>
            <a:ext cx="857250" cy="1071562"/>
            <a:chOff x="2143108" y="3000372"/>
            <a:chExt cx="857256" cy="1071570"/>
          </a:xfrm>
        </p:grpSpPr>
        <p:sp>
          <p:nvSpPr>
            <p:cNvPr id="19480" name="TextBox 22"/>
            <p:cNvSpPr txBox="1">
              <a:spLocks noChangeArrowheads="1"/>
            </p:cNvSpPr>
            <p:nvPr/>
          </p:nvSpPr>
          <p:spPr bwMode="auto">
            <a:xfrm>
              <a:off x="2143108" y="3000372"/>
              <a:ext cx="857256" cy="1071570"/>
            </a:xfrm>
            <a:prstGeom prst="rect">
              <a:avLst/>
            </a:prstGeom>
            <a:noFill/>
            <a:ln w="25400" cap="rnd">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GB" sz="900">
                  <a:solidFill>
                    <a:srgbClr val="323D43"/>
                  </a:solidFill>
                </a:rPr>
                <a:t>DL         T</a:t>
              </a:r>
            </a:p>
            <a:p>
              <a:pPr algn="ctr" eaLnBrk="1" fontAlgn="base" hangingPunct="1">
                <a:spcBef>
                  <a:spcPct val="0"/>
                </a:spcBef>
                <a:spcAft>
                  <a:spcPct val="0"/>
                </a:spcAft>
              </a:pPr>
              <a:r>
                <a:rPr lang="en-GB" sz="900">
                  <a:solidFill>
                    <a:srgbClr val="323D43"/>
                  </a:solidFill>
                </a:rPr>
                <a:t>…</a:t>
              </a:r>
            </a:p>
          </p:txBody>
        </p:sp>
        <p:cxnSp>
          <p:nvCxnSpPr>
            <p:cNvPr id="19481" name="Straight Connector 23"/>
            <p:cNvCxnSpPr>
              <a:cxnSpLocks noChangeShapeType="1"/>
            </p:cNvCxnSpPr>
            <p:nvPr/>
          </p:nvCxnSpPr>
          <p:spPr bwMode="auto">
            <a:xfrm>
              <a:off x="2214546" y="3214686"/>
              <a:ext cx="714380"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cxnSp>
          <p:nvCxnSpPr>
            <p:cNvPr id="19482" name="Straight Connector 24"/>
            <p:cNvCxnSpPr>
              <a:cxnSpLocks noChangeShapeType="1"/>
            </p:cNvCxnSpPr>
            <p:nvPr/>
          </p:nvCxnSpPr>
          <p:spPr bwMode="auto">
            <a:xfrm rot="5400000">
              <a:off x="2154538" y="3500438"/>
              <a:ext cx="857256"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6" name="Group 25"/>
          <p:cNvGrpSpPr>
            <a:grpSpLocks/>
          </p:cNvGrpSpPr>
          <p:nvPr/>
        </p:nvGrpSpPr>
        <p:grpSpPr bwMode="auto">
          <a:xfrm>
            <a:off x="4143375" y="3786188"/>
            <a:ext cx="857250" cy="1071562"/>
            <a:chOff x="2143108" y="3000372"/>
            <a:chExt cx="857256" cy="1071570"/>
          </a:xfrm>
        </p:grpSpPr>
        <p:sp>
          <p:nvSpPr>
            <p:cNvPr id="19477" name="TextBox 26"/>
            <p:cNvSpPr txBox="1">
              <a:spLocks noChangeArrowheads="1"/>
            </p:cNvSpPr>
            <p:nvPr/>
          </p:nvSpPr>
          <p:spPr bwMode="auto">
            <a:xfrm>
              <a:off x="2143108" y="3000372"/>
              <a:ext cx="857256" cy="1071570"/>
            </a:xfrm>
            <a:prstGeom prst="rect">
              <a:avLst/>
            </a:prstGeom>
            <a:noFill/>
            <a:ln w="25400" cap="rnd">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GB" sz="900">
                  <a:solidFill>
                    <a:srgbClr val="323D43"/>
                  </a:solidFill>
                </a:rPr>
                <a:t>DL         T</a:t>
              </a:r>
            </a:p>
            <a:p>
              <a:pPr algn="ctr" eaLnBrk="1" fontAlgn="base" hangingPunct="1">
                <a:spcBef>
                  <a:spcPct val="0"/>
                </a:spcBef>
                <a:spcAft>
                  <a:spcPct val="0"/>
                </a:spcAft>
              </a:pPr>
              <a:r>
                <a:rPr lang="en-GB" sz="900">
                  <a:solidFill>
                    <a:srgbClr val="323D43"/>
                  </a:solidFill>
                </a:rPr>
                <a:t>…</a:t>
              </a:r>
            </a:p>
          </p:txBody>
        </p:sp>
        <p:cxnSp>
          <p:nvCxnSpPr>
            <p:cNvPr id="19478" name="Straight Connector 27"/>
            <p:cNvCxnSpPr>
              <a:cxnSpLocks noChangeShapeType="1"/>
            </p:cNvCxnSpPr>
            <p:nvPr/>
          </p:nvCxnSpPr>
          <p:spPr bwMode="auto">
            <a:xfrm>
              <a:off x="2214546" y="3214686"/>
              <a:ext cx="714380"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cxnSp>
          <p:nvCxnSpPr>
            <p:cNvPr id="19479" name="Straight Connector 28"/>
            <p:cNvCxnSpPr>
              <a:cxnSpLocks noChangeShapeType="1"/>
            </p:cNvCxnSpPr>
            <p:nvPr/>
          </p:nvCxnSpPr>
          <p:spPr bwMode="auto">
            <a:xfrm rot="5400000">
              <a:off x="2154538" y="3500438"/>
              <a:ext cx="857256"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10" name="Group 29"/>
          <p:cNvGrpSpPr>
            <a:grpSpLocks/>
          </p:cNvGrpSpPr>
          <p:nvPr/>
        </p:nvGrpSpPr>
        <p:grpSpPr bwMode="auto">
          <a:xfrm>
            <a:off x="2143125" y="5000625"/>
            <a:ext cx="857250" cy="1071563"/>
            <a:chOff x="2143108" y="3000372"/>
            <a:chExt cx="857256" cy="1071570"/>
          </a:xfrm>
        </p:grpSpPr>
        <p:sp>
          <p:nvSpPr>
            <p:cNvPr id="19474" name="TextBox 30"/>
            <p:cNvSpPr txBox="1">
              <a:spLocks noChangeArrowheads="1"/>
            </p:cNvSpPr>
            <p:nvPr/>
          </p:nvSpPr>
          <p:spPr bwMode="auto">
            <a:xfrm>
              <a:off x="2143108" y="3000372"/>
              <a:ext cx="857256" cy="1071570"/>
            </a:xfrm>
            <a:prstGeom prst="rect">
              <a:avLst/>
            </a:prstGeom>
            <a:noFill/>
            <a:ln w="25400" cap="rnd">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GB" sz="900">
                  <a:solidFill>
                    <a:srgbClr val="323D43"/>
                  </a:solidFill>
                </a:rPr>
                <a:t>DL         T</a:t>
              </a:r>
            </a:p>
            <a:p>
              <a:pPr algn="ctr" eaLnBrk="1" fontAlgn="base" hangingPunct="1">
                <a:spcBef>
                  <a:spcPct val="0"/>
                </a:spcBef>
                <a:spcAft>
                  <a:spcPct val="0"/>
                </a:spcAft>
              </a:pPr>
              <a:r>
                <a:rPr lang="en-GB" sz="900">
                  <a:solidFill>
                    <a:srgbClr val="323D43"/>
                  </a:solidFill>
                </a:rPr>
                <a:t>…</a:t>
              </a:r>
            </a:p>
          </p:txBody>
        </p:sp>
        <p:cxnSp>
          <p:nvCxnSpPr>
            <p:cNvPr id="19475" name="Straight Connector 31"/>
            <p:cNvCxnSpPr>
              <a:cxnSpLocks noChangeShapeType="1"/>
            </p:cNvCxnSpPr>
            <p:nvPr/>
          </p:nvCxnSpPr>
          <p:spPr bwMode="auto">
            <a:xfrm>
              <a:off x="2214546" y="3214686"/>
              <a:ext cx="714380"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cxnSp>
          <p:nvCxnSpPr>
            <p:cNvPr id="19476" name="Straight Connector 32"/>
            <p:cNvCxnSpPr>
              <a:cxnSpLocks noChangeShapeType="1"/>
            </p:cNvCxnSpPr>
            <p:nvPr/>
          </p:nvCxnSpPr>
          <p:spPr bwMode="auto">
            <a:xfrm rot="5400000">
              <a:off x="2154538" y="3500438"/>
              <a:ext cx="857256" cy="0"/>
            </a:xfrm>
            <a:prstGeom prst="line">
              <a:avLst/>
            </a:prstGeom>
            <a:noFill/>
            <a:ln w="31750" algn="ctr">
              <a:solidFill>
                <a:schemeClr val="accent2"/>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073866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18120"/>
                                        </p:tgtEl>
                                        <p:attrNameLst>
                                          <p:attrName>style.visibility</p:attrName>
                                        </p:attrNameLst>
                                      </p:cBhvr>
                                      <p:to>
                                        <p:strVal val="visible"/>
                                      </p:to>
                                    </p:set>
                                    <p:animEffect transition="in" filter="fade">
                                      <p:cBhvr>
                                        <p:cTn id="14" dur="500"/>
                                        <p:tgtEl>
                                          <p:spTgt spid="2181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nodeType="afterGroup">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nodeType="afterGroup">
                            <p:stCondLst>
                              <p:cond delay="10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1" nodeType="click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218138"/>
                                        </p:tgtEl>
                                        <p:attrNameLst>
                                          <p:attrName>style.visibility</p:attrName>
                                        </p:attrNameLst>
                                      </p:cBhvr>
                                      <p:to>
                                        <p:strVal val="visible"/>
                                      </p:to>
                                    </p:set>
                                    <p:animEffect transition="in" filter="fade">
                                      <p:cBhvr>
                                        <p:cTn id="44" dur="500"/>
                                        <p:tgtEl>
                                          <p:spTgt spid="218138"/>
                                        </p:tgtEl>
                                      </p:cBhvr>
                                    </p:animEffect>
                                  </p:childTnLst>
                                </p:cTn>
                              </p:par>
                              <p:par>
                                <p:cTn id="45" presetID="10" presetClass="entr" presetSubtype="0" fill="hold" nodeType="withEffect">
                                  <p:stCondLst>
                                    <p:cond delay="0"/>
                                  </p:stCondLst>
                                  <p:childTnLst>
                                    <p:set>
                                      <p:cBhvr>
                                        <p:cTn id="46" dur="1" fill="hold">
                                          <p:stCondLst>
                                            <p:cond delay="0"/>
                                          </p:stCondLst>
                                        </p:cTn>
                                        <p:tgtEl>
                                          <p:spTgt spid="218142"/>
                                        </p:tgtEl>
                                        <p:attrNameLst>
                                          <p:attrName>style.visibility</p:attrName>
                                        </p:attrNameLst>
                                      </p:cBhvr>
                                      <p:to>
                                        <p:strVal val="visible"/>
                                      </p:to>
                                    </p:set>
                                    <p:animEffect transition="in" filter="fade">
                                      <p:cBhvr>
                                        <p:cTn id="47" dur="500"/>
                                        <p:tgtEl>
                                          <p:spTgt spid="218142"/>
                                        </p:tgtEl>
                                      </p:cBhvr>
                                    </p:animEffect>
                                  </p:childTnLst>
                                </p:cTn>
                              </p:par>
                              <p:par>
                                <p:cTn id="48" presetID="10" presetClass="entr" presetSubtype="0" fill="hold" nodeType="withEffect">
                                  <p:stCondLst>
                                    <p:cond delay="0"/>
                                  </p:stCondLst>
                                  <p:childTnLst>
                                    <p:set>
                                      <p:cBhvr>
                                        <p:cTn id="49" dur="1" fill="hold">
                                          <p:stCondLst>
                                            <p:cond delay="0"/>
                                          </p:stCondLst>
                                        </p:cTn>
                                        <p:tgtEl>
                                          <p:spTgt spid="218146"/>
                                        </p:tgtEl>
                                        <p:attrNameLst>
                                          <p:attrName>style.visibility</p:attrName>
                                        </p:attrNameLst>
                                      </p:cBhvr>
                                      <p:to>
                                        <p:strVal val="visible"/>
                                      </p:to>
                                    </p:set>
                                    <p:animEffect transition="in" filter="fade">
                                      <p:cBhvr>
                                        <p:cTn id="50" dur="500"/>
                                        <p:tgtEl>
                                          <p:spTgt spid="218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4" grpId="0"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Calibration curves</a:t>
            </a:r>
            <a:endParaRPr lang="en-GB" dirty="0"/>
          </a:p>
        </p:txBody>
      </p:sp>
      <p:pic>
        <p:nvPicPr>
          <p:cNvPr id="3" name="Picture 2" descr="Cal_curve_PX_01-01_32-06_64-12"/>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636618"/>
            <a:ext cx="5616624" cy="4225756"/>
          </a:xfrm>
          <a:prstGeom prst="rect">
            <a:avLst/>
          </a:prstGeom>
          <a:noFill/>
          <a:ln>
            <a:noFill/>
          </a:ln>
        </p:spPr>
      </p:pic>
    </p:spTree>
    <p:extLst>
      <p:ext uri="{BB962C8B-B14F-4D97-AF65-F5344CB8AC3E}">
        <p14:creationId xmlns:p14="http://schemas.microsoft.com/office/powerpoint/2010/main" val="448690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11"/>
          </p:nvPr>
        </p:nvSpPr>
        <p:spPr>
          <a:noFill/>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fld id="{8FA8223D-DBE8-4119-8FDD-E6D58B7FFC73}" type="slidenum">
              <a:rPr lang="en-GB" sz="1400" smtClean="0"/>
              <a:pPr/>
              <a:t>14</a:t>
            </a:fld>
            <a:endParaRPr lang="en-GB" sz="1400" smtClean="0"/>
          </a:p>
        </p:txBody>
      </p:sp>
      <p:pic>
        <p:nvPicPr>
          <p:cNvPr id="214044" name="Picture 28" descr="WR00_5MS_img69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1850" y="4868863"/>
            <a:ext cx="42640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45" name="Picture 29" descr="WR00_5MS_img693-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1850" y="4868863"/>
            <a:ext cx="42640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26" descr="WR00_5MS_img6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50" y="3148013"/>
            <a:ext cx="42640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2"/>
          <p:cNvSpPr>
            <a:spLocks noGrp="1" noChangeArrowheads="1"/>
          </p:cNvSpPr>
          <p:nvPr>
            <p:ph type="title"/>
          </p:nvPr>
        </p:nvSpPr>
        <p:spPr/>
        <p:txBody>
          <a:bodyPr/>
          <a:lstStyle/>
          <a:p>
            <a:r>
              <a:rPr lang="en-GB" smtClean="0"/>
              <a:t>Sample data from a high speed test</a:t>
            </a:r>
          </a:p>
        </p:txBody>
      </p:sp>
      <p:sp>
        <p:nvSpPr>
          <p:cNvPr id="64519" name="Rectangle 8"/>
          <p:cNvSpPr>
            <a:spLocks noGrp="1" noChangeArrowheads="1"/>
          </p:cNvSpPr>
          <p:nvPr>
            <p:ph type="body" sz="half" idx="1"/>
          </p:nvPr>
        </p:nvSpPr>
        <p:spPr/>
        <p:txBody>
          <a:bodyPr/>
          <a:lstStyle/>
          <a:p>
            <a:pPr>
              <a:tabLst>
                <a:tab pos="3943350" algn="r"/>
              </a:tabLst>
            </a:pPr>
            <a:r>
              <a:rPr lang="en-GB" sz="1800" smtClean="0"/>
              <a:t>Loading rate: 	5 ms</a:t>
            </a:r>
            <a:r>
              <a:rPr lang="en-GB" sz="1800" baseline="30000" smtClean="0"/>
              <a:t>-1</a:t>
            </a:r>
            <a:endParaRPr lang="en-GB" sz="1800" smtClean="0"/>
          </a:p>
          <a:p>
            <a:pPr>
              <a:tabLst>
                <a:tab pos="3943350" algn="r"/>
              </a:tabLst>
            </a:pPr>
            <a:r>
              <a:rPr lang="en-GB" sz="1800" smtClean="0"/>
              <a:t>Frame rate: 	15000 Hz</a:t>
            </a:r>
          </a:p>
          <a:p>
            <a:pPr>
              <a:tabLst>
                <a:tab pos="3943350" algn="r"/>
              </a:tabLst>
            </a:pPr>
            <a:r>
              <a:rPr lang="en-GB" sz="1800" smtClean="0"/>
              <a:t>IT: 	60 </a:t>
            </a:r>
            <a:r>
              <a:rPr lang="el-GR" sz="1800" smtClean="0"/>
              <a:t>μ</a:t>
            </a:r>
            <a:r>
              <a:rPr lang="en-GB" sz="1800" smtClean="0"/>
              <a:t>s</a:t>
            </a:r>
          </a:p>
          <a:p>
            <a:pPr>
              <a:tabLst>
                <a:tab pos="3943350" algn="r"/>
              </a:tabLst>
            </a:pPr>
            <a:r>
              <a:rPr lang="en-GB" sz="1800" smtClean="0"/>
              <a:t>Window size: 	64 x 12 pixels</a:t>
            </a:r>
            <a:endParaRPr lang="el-GR" sz="1800" smtClean="0"/>
          </a:p>
        </p:txBody>
      </p:sp>
      <p:sp>
        <p:nvSpPr>
          <p:cNvPr id="214035" name="Rectangle 19"/>
          <p:cNvSpPr>
            <a:spLocks noChangeArrowheads="1"/>
          </p:cNvSpPr>
          <p:nvPr/>
        </p:nvSpPr>
        <p:spPr bwMode="auto">
          <a:xfrm>
            <a:off x="6472238" y="3579813"/>
            <a:ext cx="433387" cy="14446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14036" name="Picture 20" descr="WR00_5MS_03_plotyy_650-100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750" y="3522663"/>
            <a:ext cx="4002088"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37" name="Oval 21"/>
          <p:cNvSpPr>
            <a:spLocks noChangeArrowheads="1"/>
          </p:cNvSpPr>
          <p:nvPr/>
        </p:nvSpPr>
        <p:spPr bwMode="auto">
          <a:xfrm>
            <a:off x="1258888" y="4868863"/>
            <a:ext cx="649287" cy="865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14038" name="Picture 22" descr="WR00_5MS_03_plotyy_650-1000-full-scal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700" y="3506788"/>
            <a:ext cx="426402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24" descr="WR00_5MS_img68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3438" y="1484313"/>
            <a:ext cx="42640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25" descr="WR00_5MS_img69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1850" y="2301875"/>
            <a:ext cx="42640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27" descr="WR00_5MS_img69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1850" y="4021138"/>
            <a:ext cx="42640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108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4035"/>
                                        </p:tgtEl>
                                        <p:attrNameLst>
                                          <p:attrName>style.visibility</p:attrName>
                                        </p:attrNameLst>
                                      </p:cBhvr>
                                      <p:to>
                                        <p:strVal val="visible"/>
                                      </p:to>
                                    </p:set>
                                    <p:animEffect transition="in" filter="fade">
                                      <p:cBhvr>
                                        <p:cTn id="7" dur="500"/>
                                        <p:tgtEl>
                                          <p:spTgt spid="21403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4036"/>
                                        </p:tgtEl>
                                        <p:attrNameLst>
                                          <p:attrName>style.visibility</p:attrName>
                                        </p:attrNameLst>
                                      </p:cBhvr>
                                      <p:to>
                                        <p:strVal val="visible"/>
                                      </p:to>
                                    </p:set>
                                    <p:animEffect transition="in" filter="fade">
                                      <p:cBhvr>
                                        <p:cTn id="11" dur="500"/>
                                        <p:tgtEl>
                                          <p:spTgt spid="21403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4037"/>
                                        </p:tgtEl>
                                        <p:attrNameLst>
                                          <p:attrName>style.visibility</p:attrName>
                                        </p:attrNameLst>
                                      </p:cBhvr>
                                      <p:to>
                                        <p:strVal val="visible"/>
                                      </p:to>
                                    </p:set>
                                    <p:animEffect transition="in" filter="fade">
                                      <p:cBhvr>
                                        <p:cTn id="16" dur="500"/>
                                        <p:tgtEl>
                                          <p:spTgt spid="2140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14037"/>
                                        </p:tgtEl>
                                      </p:cBhvr>
                                    </p:animEffect>
                                    <p:set>
                                      <p:cBhvr>
                                        <p:cTn id="21" dur="1" fill="hold">
                                          <p:stCondLst>
                                            <p:cond delay="499"/>
                                          </p:stCondLst>
                                        </p:cTn>
                                        <p:tgtEl>
                                          <p:spTgt spid="21403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14036"/>
                                        </p:tgtEl>
                                      </p:cBhvr>
                                    </p:animEffect>
                                    <p:set>
                                      <p:cBhvr>
                                        <p:cTn id="24" dur="1" fill="hold">
                                          <p:stCondLst>
                                            <p:cond delay="499"/>
                                          </p:stCondLst>
                                        </p:cTn>
                                        <p:tgtEl>
                                          <p:spTgt spid="21403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14038"/>
                                        </p:tgtEl>
                                        <p:attrNameLst>
                                          <p:attrName>style.visibility</p:attrName>
                                        </p:attrNameLst>
                                      </p:cBhvr>
                                      <p:to>
                                        <p:strVal val="visible"/>
                                      </p:to>
                                    </p:set>
                                    <p:animEffect transition="in" filter="fade">
                                      <p:cBhvr>
                                        <p:cTn id="27" dur="500"/>
                                        <p:tgtEl>
                                          <p:spTgt spid="214038"/>
                                        </p:tgtEl>
                                      </p:cBhvr>
                                    </p:animEffect>
                                  </p:childTnLst>
                                </p:cTn>
                              </p:par>
                              <p:par>
                                <p:cTn id="28" presetID="10" presetClass="entr" presetSubtype="0" fill="hold" nodeType="withEffect">
                                  <p:stCondLst>
                                    <p:cond delay="0"/>
                                  </p:stCondLst>
                                  <p:childTnLst>
                                    <p:set>
                                      <p:cBhvr>
                                        <p:cTn id="29" dur="1" fill="hold">
                                          <p:stCondLst>
                                            <p:cond delay="0"/>
                                          </p:stCondLst>
                                        </p:cTn>
                                        <p:tgtEl>
                                          <p:spTgt spid="214045"/>
                                        </p:tgtEl>
                                        <p:attrNameLst>
                                          <p:attrName>style.visibility</p:attrName>
                                        </p:attrNameLst>
                                      </p:cBhvr>
                                      <p:to>
                                        <p:strVal val="visible"/>
                                      </p:to>
                                    </p:set>
                                    <p:animEffect transition="in" filter="fade">
                                      <p:cBhvr>
                                        <p:cTn id="30" dur="500"/>
                                        <p:tgtEl>
                                          <p:spTgt spid="214045"/>
                                        </p:tgtEl>
                                      </p:cBhvr>
                                    </p:animEffect>
                                  </p:childTnLst>
                                </p:cTn>
                              </p:par>
                            </p:childTnLst>
                          </p:cTn>
                        </p:par>
                        <p:par>
                          <p:cTn id="31" fill="hold" nodeType="afterGroup">
                            <p:stCondLst>
                              <p:cond delay="500"/>
                            </p:stCondLst>
                            <p:childTnLst>
                              <p:par>
                                <p:cTn id="32" presetID="10" presetClass="exit" presetSubtype="0" fill="hold" nodeType="afterEffect">
                                  <p:stCondLst>
                                    <p:cond delay="0"/>
                                  </p:stCondLst>
                                  <p:childTnLst>
                                    <p:animEffect transition="out" filter="fade">
                                      <p:cBhvr>
                                        <p:cTn id="33" dur="500"/>
                                        <p:tgtEl>
                                          <p:spTgt spid="214044"/>
                                        </p:tgtEl>
                                      </p:cBhvr>
                                    </p:animEffect>
                                    <p:set>
                                      <p:cBhvr>
                                        <p:cTn id="34" dur="1" fill="hold">
                                          <p:stCondLst>
                                            <p:cond delay="499"/>
                                          </p:stCondLst>
                                        </p:cTn>
                                        <p:tgtEl>
                                          <p:spTgt spid="214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35" grpId="0" animBg="1"/>
      <p:bldP spid="214037" grpId="0" animBg="1"/>
      <p:bldP spid="21403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sldNum" sz="quarter" idx="11"/>
          </p:nvPr>
        </p:nvSpPr>
        <p:spPr>
          <a:noFill/>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fld id="{E89B36D5-59A3-482F-A41F-44B4FBE5D7BE}" type="slidenum">
              <a:rPr lang="en-GB" sz="1400" smtClean="0"/>
              <a:pPr/>
              <a:t>15</a:t>
            </a:fld>
            <a:endParaRPr lang="en-GB" sz="1400" smtClean="0"/>
          </a:p>
        </p:txBody>
      </p:sp>
      <p:pic>
        <p:nvPicPr>
          <p:cNvPr id="65539" name="Picture 8" descr="WR00_10MS_img548-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1850" y="3022600"/>
            <a:ext cx="42640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2"/>
          <p:cNvSpPr>
            <a:spLocks noGrp="1" noChangeArrowheads="1"/>
          </p:cNvSpPr>
          <p:nvPr>
            <p:ph type="title"/>
          </p:nvPr>
        </p:nvSpPr>
        <p:spPr/>
        <p:txBody>
          <a:bodyPr/>
          <a:lstStyle/>
          <a:p>
            <a:r>
              <a:rPr lang="en-GB" smtClean="0"/>
              <a:t>Sample data from a high speed test</a:t>
            </a:r>
          </a:p>
        </p:txBody>
      </p:sp>
      <p:sp>
        <p:nvSpPr>
          <p:cNvPr id="65541" name="Rectangle 5"/>
          <p:cNvSpPr>
            <a:spLocks noChangeArrowheads="1"/>
          </p:cNvSpPr>
          <p:nvPr/>
        </p:nvSpPr>
        <p:spPr bwMode="auto">
          <a:xfrm>
            <a:off x="323850" y="1700213"/>
            <a:ext cx="4171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pPr marL="342900" indent="-342900">
              <a:spcAft>
                <a:spcPct val="70000"/>
              </a:spcAft>
              <a:buFontTx/>
              <a:buChar char="•"/>
              <a:tabLst>
                <a:tab pos="3943350" algn="r"/>
              </a:tabLst>
            </a:pPr>
            <a:r>
              <a:rPr lang="en-GB" sz="1800"/>
              <a:t>Loading rate: 	10 ms</a:t>
            </a:r>
            <a:r>
              <a:rPr lang="en-GB" sz="1800" baseline="30000"/>
              <a:t>-1</a:t>
            </a:r>
            <a:endParaRPr lang="en-GB" sz="1800"/>
          </a:p>
          <a:p>
            <a:pPr marL="342900" indent="-342900">
              <a:spcAft>
                <a:spcPct val="70000"/>
              </a:spcAft>
              <a:buFontTx/>
              <a:buChar char="•"/>
              <a:tabLst>
                <a:tab pos="3943350" algn="r"/>
              </a:tabLst>
            </a:pPr>
            <a:r>
              <a:rPr lang="en-GB" sz="1800"/>
              <a:t>Frame rate: 	15000 Hz</a:t>
            </a:r>
          </a:p>
          <a:p>
            <a:pPr marL="342900" indent="-342900">
              <a:spcAft>
                <a:spcPct val="70000"/>
              </a:spcAft>
              <a:buFontTx/>
              <a:buChar char="•"/>
              <a:tabLst>
                <a:tab pos="3943350" algn="r"/>
              </a:tabLst>
            </a:pPr>
            <a:r>
              <a:rPr lang="en-GB" sz="1800"/>
              <a:t>IT: 	60 </a:t>
            </a:r>
            <a:r>
              <a:rPr lang="el-GR" sz="1800"/>
              <a:t>μ</a:t>
            </a:r>
            <a:r>
              <a:rPr lang="en-GB" sz="1800"/>
              <a:t>s</a:t>
            </a:r>
          </a:p>
          <a:p>
            <a:pPr marL="342900" indent="-342900">
              <a:spcAft>
                <a:spcPct val="70000"/>
              </a:spcAft>
              <a:buFontTx/>
              <a:buChar char="•"/>
              <a:tabLst>
                <a:tab pos="3943350" algn="r"/>
              </a:tabLst>
            </a:pPr>
            <a:r>
              <a:rPr lang="en-GB" sz="1800"/>
              <a:t>Window size: 	64 x 12 pixels</a:t>
            </a:r>
            <a:endParaRPr lang="el-GR" sz="1800"/>
          </a:p>
        </p:txBody>
      </p:sp>
      <p:pic>
        <p:nvPicPr>
          <p:cNvPr id="65542" name="Picture 9" descr="WR00_10MS_img547-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1850" y="2133600"/>
            <a:ext cx="42640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10" descr="WR00_10MS_img54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1850" y="3886200"/>
            <a:ext cx="42640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11" descr="WR00_10MS_04_plotyy_517-66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3429000"/>
            <a:ext cx="426402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932362" y="4725144"/>
            <a:ext cx="4032126" cy="2031325"/>
          </a:xfrm>
          <a:prstGeom prst="rect">
            <a:avLst/>
          </a:prstGeom>
          <a:solidFill>
            <a:srgbClr val="FFFF00"/>
          </a:solidFill>
        </p:spPr>
        <p:txBody>
          <a:bodyPr wrap="square">
            <a:spAutoFit/>
          </a:bodyPr>
          <a:lstStyle/>
          <a:p>
            <a:r>
              <a:rPr lang="en-GB" dirty="0" err="1" smtClean="0"/>
              <a:t>Fruehmann</a:t>
            </a:r>
            <a:r>
              <a:rPr lang="en-GB" dirty="0"/>
              <a:t>, R.K., Crump, D.A. and </a:t>
            </a:r>
            <a:r>
              <a:rPr lang="en-GB" dirty="0" err="1"/>
              <a:t>Dulieu</a:t>
            </a:r>
            <a:r>
              <a:rPr lang="en-GB" dirty="0"/>
              <a:t>-Barton, J.M., “Characterization of an infrared detector for high frame rate thermography”, Meas. Sci. Technol. 2013, 24,105403 (12pp). DOI 10.1088/0957-0233/24/10/105403</a:t>
            </a:r>
          </a:p>
        </p:txBody>
      </p:sp>
    </p:spTree>
    <p:extLst>
      <p:ext uri="{BB962C8B-B14F-4D97-AF65-F5344CB8AC3E}">
        <p14:creationId xmlns:p14="http://schemas.microsoft.com/office/powerpoint/2010/main" val="3304859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7"/>
          <p:cNvSpPr txBox="1">
            <a:spLocks noChangeArrowheads="1"/>
          </p:cNvSpPr>
          <p:nvPr/>
        </p:nvSpPr>
        <p:spPr bwMode="auto">
          <a:xfrm>
            <a:off x="234950" y="188640"/>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pPr algn="l" eaLnBrk="1" hangingPunct="1"/>
            <a:r>
              <a:rPr lang="en-US" sz="3500" dirty="0">
                <a:solidFill>
                  <a:schemeClr val="tx2"/>
                </a:solidFill>
              </a:rPr>
              <a:t>IRT through painted pattern</a:t>
            </a:r>
          </a:p>
        </p:txBody>
      </p:sp>
      <p:pic>
        <p:nvPicPr>
          <p:cNvPr id="62467" name="Picture 22"/>
          <p:cNvPicPr>
            <a:picLocks noChangeAspect="1" noChangeArrowheads="1"/>
          </p:cNvPicPr>
          <p:nvPr/>
        </p:nvPicPr>
        <p:blipFill>
          <a:blip r:embed="rId2">
            <a:extLst>
              <a:ext uri="{28A0092B-C50C-407E-A947-70E740481C1C}">
                <a14:useLocalDpi xmlns:a14="http://schemas.microsoft.com/office/drawing/2010/main" val="0"/>
              </a:ext>
            </a:extLst>
          </a:blip>
          <a:srcRect r="22449" b="6641"/>
          <a:stretch>
            <a:fillRect/>
          </a:stretch>
        </p:blipFill>
        <p:spPr bwMode="auto">
          <a:xfrm>
            <a:off x="165100" y="4087813"/>
            <a:ext cx="28067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425" y="4087813"/>
            <a:ext cx="28098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22"/>
          <p:cNvPicPr>
            <a:picLocks noChangeAspect="1" noChangeArrowheads="1"/>
          </p:cNvPicPr>
          <p:nvPr/>
        </p:nvPicPr>
        <p:blipFill>
          <a:blip r:embed="rId2">
            <a:extLst>
              <a:ext uri="{28A0092B-C50C-407E-A947-70E740481C1C}">
                <a14:useLocalDpi xmlns:a14="http://schemas.microsoft.com/office/drawing/2010/main" val="0"/>
              </a:ext>
            </a:extLst>
          </a:blip>
          <a:srcRect l="82381"/>
          <a:stretch>
            <a:fillRect/>
          </a:stretch>
        </p:blipFill>
        <p:spPr bwMode="auto">
          <a:xfrm>
            <a:off x="6391275" y="4087813"/>
            <a:ext cx="63658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0" name="Picture 24"/>
          <p:cNvPicPr>
            <a:picLocks noChangeAspect="1" noChangeArrowheads="1"/>
          </p:cNvPicPr>
          <p:nvPr/>
        </p:nvPicPr>
        <p:blipFill>
          <a:blip r:embed="rId4">
            <a:extLst>
              <a:ext uri="{28A0092B-C50C-407E-A947-70E740481C1C}">
                <a14:useLocalDpi xmlns:a14="http://schemas.microsoft.com/office/drawing/2010/main" val="0"/>
              </a:ext>
            </a:extLst>
          </a:blip>
          <a:srcRect l="-2" r="22449" b="7523"/>
          <a:stretch>
            <a:fillRect/>
          </a:stretch>
        </p:blipFill>
        <p:spPr bwMode="auto">
          <a:xfrm>
            <a:off x="3347864" y="1263774"/>
            <a:ext cx="28067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1" name="Picture 24"/>
          <p:cNvPicPr>
            <a:picLocks noChangeAspect="1" noChangeArrowheads="1"/>
          </p:cNvPicPr>
          <p:nvPr/>
        </p:nvPicPr>
        <p:blipFill>
          <a:blip r:embed="rId4">
            <a:extLst>
              <a:ext uri="{28A0092B-C50C-407E-A947-70E740481C1C}">
                <a14:useLocalDpi xmlns:a14="http://schemas.microsoft.com/office/drawing/2010/main" val="0"/>
              </a:ext>
            </a:extLst>
          </a:blip>
          <a:srcRect l="82494"/>
          <a:stretch>
            <a:fillRect/>
          </a:stretch>
        </p:blipFill>
        <p:spPr bwMode="auto">
          <a:xfrm>
            <a:off x="6461125" y="1244724"/>
            <a:ext cx="633413"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2"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 y="1244724"/>
            <a:ext cx="280987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3" name="Text Box 28"/>
          <p:cNvSpPr txBox="1">
            <a:spLocks noChangeArrowheads="1"/>
          </p:cNvSpPr>
          <p:nvPr/>
        </p:nvSpPr>
        <p:spPr bwMode="auto">
          <a:xfrm>
            <a:off x="100013" y="6275388"/>
            <a:ext cx="74041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bIns="0">
            <a:spAutoFit/>
          </a:bodyPr>
          <a:lstStyle>
            <a:lvl1pPr defTabSz="274638">
              <a:tabLst>
                <a:tab pos="265113" algn="l"/>
              </a:tabLst>
              <a:defRPr sz="1600">
                <a:solidFill>
                  <a:schemeClr val="tx1"/>
                </a:solidFill>
                <a:latin typeface="Georgia" pitchFamily="18" charset="0"/>
                <a:ea typeface="ＭＳ Ｐゴシック" pitchFamily="34" charset="-128"/>
              </a:defRPr>
            </a:lvl1pPr>
            <a:lvl2pPr marL="742950" indent="-285750" defTabSz="274638">
              <a:tabLst>
                <a:tab pos="265113" algn="l"/>
              </a:tabLst>
              <a:defRPr sz="1600">
                <a:solidFill>
                  <a:schemeClr val="tx1"/>
                </a:solidFill>
                <a:latin typeface="Georgia" pitchFamily="18" charset="0"/>
                <a:ea typeface="ＭＳ Ｐゴシック" pitchFamily="34" charset="-128"/>
              </a:defRPr>
            </a:lvl2pPr>
            <a:lvl3pPr marL="1143000" indent="-228600" defTabSz="274638">
              <a:tabLst>
                <a:tab pos="265113" algn="l"/>
              </a:tabLst>
              <a:defRPr sz="1600">
                <a:solidFill>
                  <a:schemeClr val="tx1"/>
                </a:solidFill>
                <a:latin typeface="Georgia" pitchFamily="18" charset="0"/>
                <a:ea typeface="ＭＳ Ｐゴシック" pitchFamily="34" charset="-128"/>
              </a:defRPr>
            </a:lvl3pPr>
            <a:lvl4pPr marL="1600200" indent="-228600" defTabSz="274638">
              <a:tabLst>
                <a:tab pos="265113" algn="l"/>
              </a:tabLst>
              <a:defRPr sz="1600">
                <a:solidFill>
                  <a:schemeClr val="tx1"/>
                </a:solidFill>
                <a:latin typeface="Georgia" pitchFamily="18" charset="0"/>
                <a:ea typeface="ＭＳ Ｐゴシック" pitchFamily="34" charset="-128"/>
              </a:defRPr>
            </a:lvl4pPr>
            <a:lvl5pPr marL="2057400" indent="-228600" defTabSz="274638">
              <a:tabLst>
                <a:tab pos="265113" algn="l"/>
              </a:tabLst>
              <a:defRPr sz="1600">
                <a:solidFill>
                  <a:schemeClr val="tx1"/>
                </a:solidFill>
                <a:latin typeface="Georgia" pitchFamily="18" charset="0"/>
                <a:ea typeface="ＭＳ Ｐゴシック" pitchFamily="34" charset="-128"/>
              </a:defRPr>
            </a:lvl5pPr>
            <a:lvl6pPr marL="2514600" indent="-228600" algn="ctr" defTabSz="274638" eaLnBrk="0" fontAlgn="base" hangingPunct="0">
              <a:spcBef>
                <a:spcPct val="0"/>
              </a:spcBef>
              <a:spcAft>
                <a:spcPct val="0"/>
              </a:spcAft>
              <a:tabLst>
                <a:tab pos="265113" algn="l"/>
              </a:tabLst>
              <a:defRPr sz="1600">
                <a:solidFill>
                  <a:schemeClr val="tx1"/>
                </a:solidFill>
                <a:latin typeface="Georgia" pitchFamily="18" charset="0"/>
                <a:ea typeface="ＭＳ Ｐゴシック" pitchFamily="34" charset="-128"/>
              </a:defRPr>
            </a:lvl6pPr>
            <a:lvl7pPr marL="2971800" indent="-228600" algn="ctr" defTabSz="274638" eaLnBrk="0" fontAlgn="base" hangingPunct="0">
              <a:spcBef>
                <a:spcPct val="0"/>
              </a:spcBef>
              <a:spcAft>
                <a:spcPct val="0"/>
              </a:spcAft>
              <a:tabLst>
                <a:tab pos="265113" algn="l"/>
              </a:tabLst>
              <a:defRPr sz="1600">
                <a:solidFill>
                  <a:schemeClr val="tx1"/>
                </a:solidFill>
                <a:latin typeface="Georgia" pitchFamily="18" charset="0"/>
                <a:ea typeface="ＭＳ Ｐゴシック" pitchFamily="34" charset="-128"/>
              </a:defRPr>
            </a:lvl7pPr>
            <a:lvl8pPr marL="3429000" indent="-228600" algn="ctr" defTabSz="274638" eaLnBrk="0" fontAlgn="base" hangingPunct="0">
              <a:spcBef>
                <a:spcPct val="0"/>
              </a:spcBef>
              <a:spcAft>
                <a:spcPct val="0"/>
              </a:spcAft>
              <a:tabLst>
                <a:tab pos="265113" algn="l"/>
              </a:tabLst>
              <a:defRPr sz="1600">
                <a:solidFill>
                  <a:schemeClr val="tx1"/>
                </a:solidFill>
                <a:latin typeface="Georgia" pitchFamily="18" charset="0"/>
                <a:ea typeface="ＭＳ Ｐゴシック" pitchFamily="34" charset="-128"/>
              </a:defRPr>
            </a:lvl8pPr>
            <a:lvl9pPr marL="3886200" indent="-228600" algn="ctr" defTabSz="274638" eaLnBrk="0" fontAlgn="base" hangingPunct="0">
              <a:spcBef>
                <a:spcPct val="0"/>
              </a:spcBef>
              <a:spcAft>
                <a:spcPct val="0"/>
              </a:spcAft>
              <a:tabLst>
                <a:tab pos="265113" algn="l"/>
              </a:tabLst>
              <a:defRPr sz="1600">
                <a:solidFill>
                  <a:schemeClr val="tx1"/>
                </a:solidFill>
                <a:latin typeface="Georgia" pitchFamily="18" charset="0"/>
                <a:ea typeface="ＭＳ Ｐゴシック" pitchFamily="34" charset="-128"/>
              </a:defRPr>
            </a:lvl9pPr>
          </a:lstStyle>
          <a:p>
            <a:pPr>
              <a:lnSpc>
                <a:spcPct val="150000"/>
              </a:lnSpc>
              <a:spcAft>
                <a:spcPts val="1800"/>
              </a:spcAft>
            </a:pPr>
            <a:r>
              <a:rPr lang="en-GB" sz="2000">
                <a:solidFill>
                  <a:srgbClr val="323D43"/>
                </a:solidFill>
              </a:rPr>
              <a:t>Matt black only				Matt black with white speckle</a:t>
            </a:r>
          </a:p>
        </p:txBody>
      </p:sp>
      <p:sp>
        <p:nvSpPr>
          <p:cNvPr id="62474" name="Text Box 28"/>
          <p:cNvSpPr txBox="1">
            <a:spLocks noChangeArrowheads="1"/>
          </p:cNvSpPr>
          <p:nvPr/>
        </p:nvSpPr>
        <p:spPr bwMode="auto">
          <a:xfrm>
            <a:off x="165100" y="3317875"/>
            <a:ext cx="740251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bIns="0">
            <a:spAutoFit/>
          </a:bodyPr>
          <a:lstStyle>
            <a:lvl1pPr defTabSz="274638">
              <a:tabLst>
                <a:tab pos="265113" algn="l"/>
              </a:tabLst>
              <a:defRPr sz="1600">
                <a:solidFill>
                  <a:schemeClr val="tx1"/>
                </a:solidFill>
                <a:latin typeface="Georgia" pitchFamily="18" charset="0"/>
                <a:ea typeface="ＭＳ Ｐゴシック" pitchFamily="34" charset="-128"/>
              </a:defRPr>
            </a:lvl1pPr>
            <a:lvl2pPr marL="742950" indent="-285750" defTabSz="274638">
              <a:tabLst>
                <a:tab pos="265113" algn="l"/>
              </a:tabLst>
              <a:defRPr sz="1600">
                <a:solidFill>
                  <a:schemeClr val="tx1"/>
                </a:solidFill>
                <a:latin typeface="Georgia" pitchFamily="18" charset="0"/>
                <a:ea typeface="ＭＳ Ｐゴシック" pitchFamily="34" charset="-128"/>
              </a:defRPr>
            </a:lvl2pPr>
            <a:lvl3pPr marL="1143000" indent="-228600" defTabSz="274638">
              <a:tabLst>
                <a:tab pos="265113" algn="l"/>
              </a:tabLst>
              <a:defRPr sz="1600">
                <a:solidFill>
                  <a:schemeClr val="tx1"/>
                </a:solidFill>
                <a:latin typeface="Georgia" pitchFamily="18" charset="0"/>
                <a:ea typeface="ＭＳ Ｐゴシック" pitchFamily="34" charset="-128"/>
              </a:defRPr>
            </a:lvl3pPr>
            <a:lvl4pPr marL="1600200" indent="-228600" defTabSz="274638">
              <a:tabLst>
                <a:tab pos="265113" algn="l"/>
              </a:tabLst>
              <a:defRPr sz="1600">
                <a:solidFill>
                  <a:schemeClr val="tx1"/>
                </a:solidFill>
                <a:latin typeface="Georgia" pitchFamily="18" charset="0"/>
                <a:ea typeface="ＭＳ Ｐゴシック" pitchFamily="34" charset="-128"/>
              </a:defRPr>
            </a:lvl4pPr>
            <a:lvl5pPr marL="2057400" indent="-228600" defTabSz="274638">
              <a:tabLst>
                <a:tab pos="265113" algn="l"/>
              </a:tabLst>
              <a:defRPr sz="1600">
                <a:solidFill>
                  <a:schemeClr val="tx1"/>
                </a:solidFill>
                <a:latin typeface="Georgia" pitchFamily="18" charset="0"/>
                <a:ea typeface="ＭＳ Ｐゴシック" pitchFamily="34" charset="-128"/>
              </a:defRPr>
            </a:lvl5pPr>
            <a:lvl6pPr marL="2514600" indent="-228600" algn="ctr" defTabSz="274638" eaLnBrk="0" fontAlgn="base" hangingPunct="0">
              <a:spcBef>
                <a:spcPct val="0"/>
              </a:spcBef>
              <a:spcAft>
                <a:spcPct val="0"/>
              </a:spcAft>
              <a:tabLst>
                <a:tab pos="265113" algn="l"/>
              </a:tabLst>
              <a:defRPr sz="1600">
                <a:solidFill>
                  <a:schemeClr val="tx1"/>
                </a:solidFill>
                <a:latin typeface="Georgia" pitchFamily="18" charset="0"/>
                <a:ea typeface="ＭＳ Ｐゴシック" pitchFamily="34" charset="-128"/>
              </a:defRPr>
            </a:lvl6pPr>
            <a:lvl7pPr marL="2971800" indent="-228600" algn="ctr" defTabSz="274638" eaLnBrk="0" fontAlgn="base" hangingPunct="0">
              <a:spcBef>
                <a:spcPct val="0"/>
              </a:spcBef>
              <a:spcAft>
                <a:spcPct val="0"/>
              </a:spcAft>
              <a:tabLst>
                <a:tab pos="265113" algn="l"/>
              </a:tabLst>
              <a:defRPr sz="1600">
                <a:solidFill>
                  <a:schemeClr val="tx1"/>
                </a:solidFill>
                <a:latin typeface="Georgia" pitchFamily="18" charset="0"/>
                <a:ea typeface="ＭＳ Ｐゴシック" pitchFamily="34" charset="-128"/>
              </a:defRPr>
            </a:lvl7pPr>
            <a:lvl8pPr marL="3429000" indent="-228600" algn="ctr" defTabSz="274638" eaLnBrk="0" fontAlgn="base" hangingPunct="0">
              <a:spcBef>
                <a:spcPct val="0"/>
              </a:spcBef>
              <a:spcAft>
                <a:spcPct val="0"/>
              </a:spcAft>
              <a:tabLst>
                <a:tab pos="265113" algn="l"/>
              </a:tabLst>
              <a:defRPr sz="1600">
                <a:solidFill>
                  <a:schemeClr val="tx1"/>
                </a:solidFill>
                <a:latin typeface="Georgia" pitchFamily="18" charset="0"/>
                <a:ea typeface="ＭＳ Ｐゴシック" pitchFamily="34" charset="-128"/>
              </a:defRPr>
            </a:lvl8pPr>
            <a:lvl9pPr marL="3886200" indent="-228600" algn="ctr" defTabSz="274638" eaLnBrk="0" fontAlgn="base" hangingPunct="0">
              <a:spcBef>
                <a:spcPct val="0"/>
              </a:spcBef>
              <a:spcAft>
                <a:spcPct val="0"/>
              </a:spcAft>
              <a:tabLst>
                <a:tab pos="265113" algn="l"/>
              </a:tabLst>
              <a:defRPr sz="1600">
                <a:solidFill>
                  <a:schemeClr val="tx1"/>
                </a:solidFill>
                <a:latin typeface="Georgia" pitchFamily="18" charset="0"/>
                <a:ea typeface="ＭＳ Ｐゴシック" pitchFamily="34" charset="-128"/>
              </a:defRPr>
            </a:lvl9pPr>
          </a:lstStyle>
          <a:p>
            <a:pPr>
              <a:lnSpc>
                <a:spcPct val="150000"/>
              </a:lnSpc>
              <a:spcAft>
                <a:spcPts val="1800"/>
              </a:spcAft>
            </a:pPr>
            <a:r>
              <a:rPr lang="en-GB" sz="2000">
                <a:solidFill>
                  <a:srgbClr val="323D43"/>
                </a:solidFill>
              </a:rPr>
              <a:t>Matt white only				Matt white with black speckle</a:t>
            </a:r>
          </a:p>
        </p:txBody>
      </p:sp>
    </p:spTree>
    <p:extLst>
      <p:ext uri="{BB962C8B-B14F-4D97-AF65-F5344CB8AC3E}">
        <p14:creationId xmlns:p14="http://schemas.microsoft.com/office/powerpoint/2010/main" val="3251168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7"/>
          <p:cNvSpPr txBox="1">
            <a:spLocks noChangeArrowheads="1"/>
          </p:cNvSpPr>
          <p:nvPr/>
        </p:nvSpPr>
        <p:spPr bwMode="auto">
          <a:xfrm>
            <a:off x="323850" y="357188"/>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eaLnBrk="1" hangingPunct="1"/>
            <a:r>
              <a:rPr lang="en-GB" sz="3500" dirty="0" smtClean="0">
                <a:solidFill>
                  <a:schemeClr val="tx2"/>
                </a:solidFill>
                <a:latin typeface="Georgia" pitchFamily="18" charset="0"/>
              </a:rPr>
              <a:t>Accurate system triggering</a:t>
            </a:r>
            <a:endParaRPr lang="en-US" sz="3500" dirty="0">
              <a:solidFill>
                <a:schemeClr val="tx2"/>
              </a:solidFill>
              <a:latin typeface="Georgia" pitchFamily="18" charset="0"/>
            </a:endParaRPr>
          </a:p>
        </p:txBody>
      </p:sp>
      <p:pic>
        <p:nvPicPr>
          <p:cNvPr id="9" name="Picture 2" descr="CEDIP"/>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8325" y="3055938"/>
            <a:ext cx="143986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8325" y="4752975"/>
            <a:ext cx="1439863"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pSp>
        <p:nvGrpSpPr>
          <p:cNvPr id="14" name="Group 10"/>
          <p:cNvGrpSpPr>
            <a:grpSpLocks/>
          </p:cNvGrpSpPr>
          <p:nvPr/>
        </p:nvGrpSpPr>
        <p:grpSpPr bwMode="auto">
          <a:xfrm>
            <a:off x="615950" y="3538538"/>
            <a:ext cx="792163" cy="1260475"/>
            <a:chOff x="6588224" y="1564585"/>
            <a:chExt cx="792088" cy="1260040"/>
          </a:xfrm>
        </p:grpSpPr>
        <p:sp>
          <p:nvSpPr>
            <p:cNvPr id="15" name="Rectangle 14"/>
            <p:cNvSpPr/>
            <p:nvPr/>
          </p:nvSpPr>
          <p:spPr>
            <a:xfrm>
              <a:off x="6840613" y="2435821"/>
              <a:ext cx="287310" cy="107913"/>
            </a:xfrm>
            <a:prstGeom prst="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ectangle 15"/>
            <p:cNvSpPr/>
            <p:nvPr/>
          </p:nvSpPr>
          <p:spPr>
            <a:xfrm>
              <a:off x="6588224" y="1564585"/>
              <a:ext cx="792088" cy="899801"/>
            </a:xfrm>
            <a:prstGeom prst="rect">
              <a:avLst/>
            </a:prstGeom>
            <a:solidFill>
              <a:schemeClr val="tx1">
                <a:lumMod val="65000"/>
                <a:lumOff val="3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Rectangle 16"/>
            <p:cNvSpPr/>
            <p:nvPr/>
          </p:nvSpPr>
          <p:spPr>
            <a:xfrm>
              <a:off x="6659655" y="1635997"/>
              <a:ext cx="649226" cy="541151"/>
            </a:xfrm>
            <a:prstGeom prst="rect">
              <a:avLst/>
            </a:prstGeom>
            <a:solidFill>
              <a:schemeClr val="bg1">
                <a:lumMod val="9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Rectangle 17"/>
            <p:cNvSpPr/>
            <p:nvPr/>
          </p:nvSpPr>
          <p:spPr>
            <a:xfrm>
              <a:off x="6588224" y="2535800"/>
              <a:ext cx="792088" cy="288825"/>
            </a:xfrm>
            <a:prstGeom prst="rect">
              <a:avLst/>
            </a:prstGeom>
            <a:solidFill>
              <a:schemeClr val="tx1">
                <a:lumMod val="65000"/>
                <a:lumOff val="3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Rectangle 18"/>
            <p:cNvSpPr/>
            <p:nvPr/>
          </p:nvSpPr>
          <p:spPr>
            <a:xfrm>
              <a:off x="6985061" y="2608800"/>
              <a:ext cx="323819" cy="714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0" name="Group 16"/>
          <p:cNvGrpSpPr>
            <a:grpSpLocks/>
          </p:cNvGrpSpPr>
          <p:nvPr/>
        </p:nvGrpSpPr>
        <p:grpSpPr bwMode="auto">
          <a:xfrm>
            <a:off x="7600950" y="4311650"/>
            <a:ext cx="792163" cy="1258888"/>
            <a:chOff x="6588224" y="1564585"/>
            <a:chExt cx="792088" cy="1260040"/>
          </a:xfrm>
        </p:grpSpPr>
        <p:sp>
          <p:nvSpPr>
            <p:cNvPr id="21" name="Rectangle 20"/>
            <p:cNvSpPr/>
            <p:nvPr/>
          </p:nvSpPr>
          <p:spPr>
            <a:xfrm>
              <a:off x="6840613" y="2436921"/>
              <a:ext cx="287310" cy="108049"/>
            </a:xfrm>
            <a:prstGeom prst="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21"/>
            <p:cNvSpPr/>
            <p:nvPr/>
          </p:nvSpPr>
          <p:spPr>
            <a:xfrm>
              <a:off x="6588224" y="1564585"/>
              <a:ext cx="792088" cy="899347"/>
            </a:xfrm>
            <a:prstGeom prst="rect">
              <a:avLst/>
            </a:prstGeom>
            <a:solidFill>
              <a:schemeClr val="tx1">
                <a:lumMod val="65000"/>
                <a:lumOff val="3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p:cNvSpPr/>
            <p:nvPr/>
          </p:nvSpPr>
          <p:spPr>
            <a:xfrm>
              <a:off x="6659655" y="1636088"/>
              <a:ext cx="649226" cy="540244"/>
            </a:xfrm>
            <a:prstGeom prst="rect">
              <a:avLst/>
            </a:prstGeom>
            <a:solidFill>
              <a:schemeClr val="bg1">
                <a:lumMod val="9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Rectangle 23"/>
            <p:cNvSpPr/>
            <p:nvPr/>
          </p:nvSpPr>
          <p:spPr>
            <a:xfrm>
              <a:off x="6588224" y="2537024"/>
              <a:ext cx="792088" cy="287601"/>
            </a:xfrm>
            <a:prstGeom prst="rect">
              <a:avLst/>
            </a:prstGeom>
            <a:solidFill>
              <a:schemeClr val="tx1">
                <a:lumMod val="65000"/>
                <a:lumOff val="3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p:cNvSpPr/>
            <p:nvPr/>
          </p:nvSpPr>
          <p:spPr>
            <a:xfrm>
              <a:off x="6985061" y="2608527"/>
              <a:ext cx="323819" cy="7150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6" name="Group 22"/>
          <p:cNvGrpSpPr>
            <a:grpSpLocks/>
          </p:cNvGrpSpPr>
          <p:nvPr/>
        </p:nvGrpSpPr>
        <p:grpSpPr bwMode="auto">
          <a:xfrm>
            <a:off x="7600950" y="2468563"/>
            <a:ext cx="792163" cy="1260475"/>
            <a:chOff x="6588224" y="1564585"/>
            <a:chExt cx="792088" cy="1260040"/>
          </a:xfrm>
        </p:grpSpPr>
        <p:sp>
          <p:nvSpPr>
            <p:cNvPr id="27" name="Rectangle 26"/>
            <p:cNvSpPr/>
            <p:nvPr/>
          </p:nvSpPr>
          <p:spPr>
            <a:xfrm>
              <a:off x="6840613" y="2435821"/>
              <a:ext cx="287310" cy="107913"/>
            </a:xfrm>
            <a:prstGeom prst="rect">
              <a:avLst/>
            </a:prstGeom>
            <a:solidFill>
              <a:schemeClr val="tx1">
                <a:lumMod val="65000"/>
                <a:lumOff val="3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Rectangle 27"/>
            <p:cNvSpPr/>
            <p:nvPr/>
          </p:nvSpPr>
          <p:spPr>
            <a:xfrm>
              <a:off x="6588224" y="1564585"/>
              <a:ext cx="792088" cy="899801"/>
            </a:xfrm>
            <a:prstGeom prst="rect">
              <a:avLst/>
            </a:prstGeom>
            <a:solidFill>
              <a:schemeClr val="tx1">
                <a:lumMod val="65000"/>
                <a:lumOff val="3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Rectangle 28"/>
            <p:cNvSpPr/>
            <p:nvPr/>
          </p:nvSpPr>
          <p:spPr>
            <a:xfrm>
              <a:off x="6659655" y="1635997"/>
              <a:ext cx="649226" cy="541151"/>
            </a:xfrm>
            <a:prstGeom prst="rect">
              <a:avLst/>
            </a:prstGeom>
            <a:solidFill>
              <a:schemeClr val="bg1">
                <a:lumMod val="9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tangle 29"/>
            <p:cNvSpPr/>
            <p:nvPr/>
          </p:nvSpPr>
          <p:spPr>
            <a:xfrm>
              <a:off x="6588224" y="2535800"/>
              <a:ext cx="792088" cy="288825"/>
            </a:xfrm>
            <a:prstGeom prst="rect">
              <a:avLst/>
            </a:prstGeom>
            <a:solidFill>
              <a:schemeClr val="tx1">
                <a:lumMod val="65000"/>
                <a:lumOff val="3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Rectangle 30"/>
            <p:cNvSpPr/>
            <p:nvPr/>
          </p:nvSpPr>
          <p:spPr>
            <a:xfrm>
              <a:off x="6985061" y="2608800"/>
              <a:ext cx="323819" cy="714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2" name="TextBox 31"/>
          <p:cNvSpPr txBox="1"/>
          <p:nvPr/>
        </p:nvSpPr>
        <p:spPr>
          <a:xfrm>
            <a:off x="650875" y="3535363"/>
            <a:ext cx="787400" cy="646112"/>
          </a:xfrm>
          <a:prstGeom prst="rect">
            <a:avLst/>
          </a:prstGeom>
          <a:noFill/>
        </p:spPr>
        <p:txBody>
          <a:bodyPr wrap="none">
            <a:spAutoFit/>
          </a:bodyPr>
          <a:lstStyle/>
          <a:p>
            <a:pPr>
              <a:defRPr/>
            </a:pPr>
            <a:r>
              <a:rPr lang="en-GB" sz="1800" dirty="0">
                <a:latin typeface="+mn-lt"/>
              </a:rPr>
              <a:t>VHS</a:t>
            </a:r>
          </a:p>
          <a:p>
            <a:pPr>
              <a:defRPr/>
            </a:pPr>
            <a:r>
              <a:rPr lang="en-GB" sz="1800" dirty="0">
                <a:latin typeface="+mn-lt"/>
              </a:rPr>
              <a:t>contr.</a:t>
            </a:r>
          </a:p>
        </p:txBody>
      </p:sp>
      <p:cxnSp>
        <p:nvCxnSpPr>
          <p:cNvPr id="33" name="Elbow Connector 32"/>
          <p:cNvCxnSpPr>
            <a:stCxn id="30" idx="1"/>
            <a:endCxn id="9" idx="1"/>
          </p:cNvCxnSpPr>
          <p:nvPr/>
        </p:nvCxnSpPr>
        <p:spPr>
          <a:xfrm rot="10800000" flipV="1">
            <a:off x="5818188" y="3584575"/>
            <a:ext cx="1782762" cy="0"/>
          </a:xfrm>
          <a:prstGeom prst="bentConnector3">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24" idx="1"/>
            <a:endCxn id="10" idx="3"/>
          </p:cNvCxnSpPr>
          <p:nvPr/>
        </p:nvCxnSpPr>
        <p:spPr>
          <a:xfrm rot="10800000">
            <a:off x="5818188" y="5426075"/>
            <a:ext cx="1782762" cy="1588"/>
          </a:xfrm>
          <a:prstGeom prst="bentConnector3">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endCxn id="18" idx="2"/>
          </p:cNvCxnSpPr>
          <p:nvPr/>
        </p:nvCxnSpPr>
        <p:spPr>
          <a:xfrm rot="5400000" flipH="1">
            <a:off x="1281906" y="4528345"/>
            <a:ext cx="1298575" cy="1839912"/>
          </a:xfrm>
          <a:prstGeom prst="bentConnector3">
            <a:avLst>
              <a:gd name="adj1" fmla="val -22959"/>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247775" y="6319838"/>
            <a:ext cx="1376363" cy="0"/>
          </a:xfrm>
          <a:prstGeom prst="straightConnector1">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243013" y="6469063"/>
            <a:ext cx="1376362"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483100" y="4191000"/>
            <a:ext cx="1335088" cy="646113"/>
          </a:xfrm>
          <a:prstGeom prst="rect">
            <a:avLst/>
          </a:prstGeom>
          <a:noFill/>
        </p:spPr>
        <p:txBody>
          <a:bodyPr wrap="none">
            <a:spAutoFit/>
          </a:bodyPr>
          <a:lstStyle/>
          <a:p>
            <a:pPr>
              <a:defRPr/>
            </a:pPr>
            <a:r>
              <a:rPr lang="en-GB" sz="1800" dirty="0">
                <a:latin typeface="+mn-lt"/>
              </a:rPr>
              <a:t>High speed</a:t>
            </a:r>
          </a:p>
          <a:p>
            <a:pPr algn="ctr">
              <a:defRPr/>
            </a:pPr>
            <a:r>
              <a:rPr lang="en-GB" sz="1800" dirty="0">
                <a:latin typeface="+mn-lt"/>
              </a:rPr>
              <a:t>camera</a:t>
            </a:r>
          </a:p>
        </p:txBody>
      </p:sp>
      <p:sp>
        <p:nvSpPr>
          <p:cNvPr id="39" name="TextBox 38"/>
          <p:cNvSpPr txBox="1"/>
          <p:nvPr/>
        </p:nvSpPr>
        <p:spPr>
          <a:xfrm>
            <a:off x="4562475" y="2505075"/>
            <a:ext cx="1123950" cy="646113"/>
          </a:xfrm>
          <a:prstGeom prst="rect">
            <a:avLst/>
          </a:prstGeom>
          <a:noFill/>
        </p:spPr>
        <p:txBody>
          <a:bodyPr wrap="none">
            <a:spAutoFit/>
          </a:bodyPr>
          <a:lstStyle/>
          <a:p>
            <a:pPr>
              <a:defRPr/>
            </a:pPr>
            <a:r>
              <a:rPr lang="en-GB" sz="1800" dirty="0">
                <a:latin typeface="+mn-lt"/>
              </a:rPr>
              <a:t>Infra-red</a:t>
            </a:r>
          </a:p>
          <a:p>
            <a:pPr>
              <a:defRPr/>
            </a:pPr>
            <a:r>
              <a:rPr lang="en-GB" sz="1800" dirty="0">
                <a:latin typeface="+mn-lt"/>
              </a:rPr>
              <a:t>detector</a:t>
            </a:r>
          </a:p>
        </p:txBody>
      </p:sp>
      <p:sp>
        <p:nvSpPr>
          <p:cNvPr id="40" name="TextBox 39"/>
          <p:cNvSpPr txBox="1"/>
          <p:nvPr/>
        </p:nvSpPr>
        <p:spPr>
          <a:xfrm>
            <a:off x="1631950" y="6005513"/>
            <a:ext cx="698500" cy="369887"/>
          </a:xfrm>
          <a:prstGeom prst="rect">
            <a:avLst/>
          </a:prstGeom>
          <a:noFill/>
        </p:spPr>
        <p:txBody>
          <a:bodyPr wrap="none">
            <a:spAutoFit/>
          </a:bodyPr>
          <a:lstStyle/>
          <a:p>
            <a:pPr>
              <a:defRPr/>
            </a:pPr>
            <a:r>
              <a:rPr lang="en-GB" sz="1800" dirty="0">
                <a:solidFill>
                  <a:schemeClr val="accent4"/>
                </a:solidFill>
                <a:latin typeface="+mn-lt"/>
              </a:rPr>
              <a:t>Load</a:t>
            </a:r>
          </a:p>
        </p:txBody>
      </p:sp>
      <p:sp>
        <p:nvSpPr>
          <p:cNvPr id="41" name="TextBox 40"/>
          <p:cNvSpPr txBox="1"/>
          <p:nvPr/>
        </p:nvSpPr>
        <p:spPr>
          <a:xfrm>
            <a:off x="1204913" y="6457950"/>
            <a:ext cx="1617662" cy="368300"/>
          </a:xfrm>
          <a:prstGeom prst="rect">
            <a:avLst/>
          </a:prstGeom>
          <a:noFill/>
        </p:spPr>
        <p:txBody>
          <a:bodyPr wrap="none">
            <a:spAutoFit/>
          </a:bodyPr>
          <a:lstStyle/>
          <a:p>
            <a:pPr>
              <a:defRPr/>
            </a:pPr>
            <a:r>
              <a:rPr lang="en-GB" sz="1800" dirty="0">
                <a:solidFill>
                  <a:schemeClr val="accent4"/>
                </a:solidFill>
                <a:latin typeface="+mj-lt"/>
              </a:rPr>
              <a:t>Control</a:t>
            </a:r>
            <a:r>
              <a:rPr lang="en-GB" sz="1800" dirty="0">
                <a:solidFill>
                  <a:schemeClr val="tx2"/>
                </a:solidFill>
                <a:latin typeface="+mj-lt"/>
              </a:rPr>
              <a:t> </a:t>
            </a:r>
            <a:r>
              <a:rPr lang="en-GB" sz="1800" dirty="0">
                <a:solidFill>
                  <a:schemeClr val="accent4"/>
                </a:solidFill>
                <a:latin typeface="+mj-lt"/>
              </a:rPr>
              <a:t>signal</a:t>
            </a:r>
          </a:p>
        </p:txBody>
      </p:sp>
      <p:grpSp>
        <p:nvGrpSpPr>
          <p:cNvPr id="43" name="Group 42"/>
          <p:cNvGrpSpPr>
            <a:grpSpLocks/>
          </p:cNvGrpSpPr>
          <p:nvPr/>
        </p:nvGrpSpPr>
        <p:grpSpPr bwMode="auto">
          <a:xfrm>
            <a:off x="401638" y="1181100"/>
            <a:ext cx="8213725" cy="4246563"/>
            <a:chOff x="402360" y="1181555"/>
            <a:chExt cx="8213199" cy="4245598"/>
          </a:xfrm>
        </p:grpSpPr>
        <p:cxnSp>
          <p:nvCxnSpPr>
            <p:cNvPr id="44" name="Elbow Connector 43"/>
            <p:cNvCxnSpPr>
              <a:stCxn id="54" idx="1"/>
              <a:endCxn id="18" idx="1"/>
            </p:cNvCxnSpPr>
            <p:nvPr/>
          </p:nvCxnSpPr>
          <p:spPr>
            <a:xfrm rot="10800000" flipV="1">
              <a:off x="615071" y="1548185"/>
              <a:ext cx="3227180" cy="3106031"/>
            </a:xfrm>
            <a:prstGeom prst="bentConnector3">
              <a:avLst>
                <a:gd name="adj1" fmla="val 107085"/>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54" idx="3"/>
              <a:endCxn id="24" idx="3"/>
            </p:cNvCxnSpPr>
            <p:nvPr/>
          </p:nvCxnSpPr>
          <p:spPr>
            <a:xfrm>
              <a:off x="5282022" y="1548185"/>
              <a:ext cx="3111301" cy="3878968"/>
            </a:xfrm>
            <a:prstGeom prst="bentConnector3">
              <a:avLst>
                <a:gd name="adj1" fmla="val 107350"/>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626366" y="1549771"/>
              <a:ext cx="195250" cy="0"/>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283609" y="1545010"/>
              <a:ext cx="195250" cy="0"/>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8420309" y="3578135"/>
              <a:ext cx="195250" cy="0"/>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8410784" y="5419217"/>
              <a:ext cx="195250" cy="0"/>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02360" y="4652629"/>
              <a:ext cx="195249" cy="0"/>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934443" y="1186317"/>
              <a:ext cx="1588986" cy="369803"/>
            </a:xfrm>
            <a:prstGeom prst="rect">
              <a:avLst/>
            </a:prstGeom>
            <a:noFill/>
          </p:spPr>
          <p:txBody>
            <a:bodyPr wrap="none">
              <a:spAutoFit/>
            </a:bodyPr>
            <a:lstStyle/>
            <a:p>
              <a:pPr>
                <a:defRPr/>
              </a:pPr>
              <a:r>
                <a:rPr lang="en-GB" sz="1800" dirty="0">
                  <a:solidFill>
                    <a:schemeClr val="accent1"/>
                  </a:solidFill>
                  <a:latin typeface="+mn-lt"/>
                </a:rPr>
                <a:t>Trigger signal</a:t>
              </a:r>
            </a:p>
          </p:txBody>
        </p:sp>
        <p:sp>
          <p:nvSpPr>
            <p:cNvPr id="52" name="TextBox 51"/>
            <p:cNvSpPr txBox="1"/>
            <p:nvPr/>
          </p:nvSpPr>
          <p:spPr>
            <a:xfrm>
              <a:off x="1219870" y="1181555"/>
              <a:ext cx="1588986" cy="369804"/>
            </a:xfrm>
            <a:prstGeom prst="rect">
              <a:avLst/>
            </a:prstGeom>
            <a:noFill/>
          </p:spPr>
          <p:txBody>
            <a:bodyPr wrap="none">
              <a:spAutoFit/>
            </a:bodyPr>
            <a:lstStyle/>
            <a:p>
              <a:pPr>
                <a:defRPr/>
              </a:pPr>
              <a:r>
                <a:rPr lang="en-GB" sz="1800" dirty="0">
                  <a:solidFill>
                    <a:schemeClr val="accent1"/>
                  </a:solidFill>
                  <a:latin typeface="+mn-lt"/>
                </a:rPr>
                <a:t>Trigger signal</a:t>
              </a:r>
            </a:p>
          </p:txBody>
        </p:sp>
      </p:grpSp>
      <p:grpSp>
        <p:nvGrpSpPr>
          <p:cNvPr id="53" name="Group 52"/>
          <p:cNvGrpSpPr>
            <a:grpSpLocks/>
          </p:cNvGrpSpPr>
          <p:nvPr/>
        </p:nvGrpSpPr>
        <p:grpSpPr bwMode="auto">
          <a:xfrm>
            <a:off x="1408113" y="900113"/>
            <a:ext cx="4116387" cy="3754437"/>
            <a:chOff x="1407918" y="900060"/>
            <a:chExt cx="4117110" cy="3754772"/>
          </a:xfrm>
        </p:grpSpPr>
        <p:pic>
          <p:nvPicPr>
            <p:cNvPr id="54" name="Picture 2" descr="http://www.lambdaphoto.co.uk/images/srs/DG535_FP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2498" y="1147930"/>
              <a:ext cx="1440000" cy="8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Elbow Connector 54"/>
            <p:cNvCxnSpPr>
              <a:endCxn id="54" idx="2"/>
            </p:cNvCxnSpPr>
            <p:nvPr/>
          </p:nvCxnSpPr>
          <p:spPr>
            <a:xfrm rot="5400000" flipH="1" flipV="1">
              <a:off x="3529206" y="1271493"/>
              <a:ext cx="355632" cy="1711626"/>
            </a:xfrm>
            <a:prstGeom prst="bentConnector3">
              <a:avLst>
                <a:gd name="adj1" fmla="val 66782"/>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endCxn id="18" idx="3"/>
            </p:cNvCxnSpPr>
            <p:nvPr/>
          </p:nvCxnSpPr>
          <p:spPr>
            <a:xfrm rot="16200000" flipH="1" flipV="1">
              <a:off x="954709" y="2758331"/>
              <a:ext cx="2349710" cy="1443290"/>
            </a:xfrm>
            <a:prstGeom prst="bentConnector4">
              <a:avLst>
                <a:gd name="adj1" fmla="val -9728"/>
                <a:gd name="adj2" fmla="val 88275"/>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743540" y="900060"/>
              <a:ext cx="1781488" cy="369920"/>
            </a:xfrm>
            <a:prstGeom prst="rect">
              <a:avLst/>
            </a:prstGeom>
            <a:noFill/>
          </p:spPr>
          <p:txBody>
            <a:bodyPr wrap="none">
              <a:spAutoFit/>
            </a:bodyPr>
            <a:lstStyle/>
            <a:p>
              <a:pPr>
                <a:defRPr/>
              </a:pPr>
              <a:r>
                <a:rPr lang="en-GB" sz="1800" dirty="0">
                  <a:latin typeface="+mn-lt"/>
                </a:rPr>
                <a:t>Pulse generator</a:t>
              </a:r>
            </a:p>
          </p:txBody>
        </p:sp>
        <p:cxnSp>
          <p:nvCxnSpPr>
            <p:cNvPr id="58" name="Straight Arrow Connector 57"/>
            <p:cNvCxnSpPr/>
            <p:nvPr/>
          </p:nvCxnSpPr>
          <p:spPr>
            <a:xfrm flipH="1">
              <a:off x="2641622" y="2071740"/>
              <a:ext cx="195297" cy="0"/>
            </a:xfrm>
            <a:prstGeom prst="straightConnector1">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849621" y="2066976"/>
              <a:ext cx="195296" cy="0"/>
            </a:xfrm>
            <a:prstGeom prst="straightConnector1">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492070" y="1676416"/>
              <a:ext cx="2492813" cy="368333"/>
            </a:xfrm>
            <a:prstGeom prst="rect">
              <a:avLst/>
            </a:prstGeom>
            <a:noFill/>
          </p:spPr>
          <p:txBody>
            <a:bodyPr wrap="none">
              <a:spAutoFit/>
            </a:bodyPr>
            <a:lstStyle/>
            <a:p>
              <a:pPr>
                <a:defRPr/>
              </a:pPr>
              <a:r>
                <a:rPr lang="en-GB" sz="1800" dirty="0">
                  <a:solidFill>
                    <a:schemeClr val="accent5">
                      <a:lumMod val="75000"/>
                    </a:schemeClr>
                  </a:solidFill>
                  <a:latin typeface="+mn-lt"/>
                </a:rPr>
                <a:t>Actuator displacement</a:t>
              </a:r>
            </a:p>
          </p:txBody>
        </p:sp>
      </p:grpSp>
      <p:grpSp>
        <p:nvGrpSpPr>
          <p:cNvPr id="61" name="Group 60"/>
          <p:cNvGrpSpPr>
            <a:grpSpLocks/>
          </p:cNvGrpSpPr>
          <p:nvPr/>
        </p:nvGrpSpPr>
        <p:grpSpPr bwMode="auto">
          <a:xfrm>
            <a:off x="5961063" y="2566988"/>
            <a:ext cx="2341562" cy="3389312"/>
            <a:chOff x="5961767" y="2566662"/>
            <a:chExt cx="2341043" cy="3389549"/>
          </a:xfrm>
        </p:grpSpPr>
        <p:cxnSp>
          <p:nvCxnSpPr>
            <p:cNvPr id="62" name="Straight Arrow Connector 61"/>
            <p:cNvCxnSpPr/>
            <p:nvPr/>
          </p:nvCxnSpPr>
          <p:spPr>
            <a:xfrm>
              <a:off x="5966528" y="3420797"/>
              <a:ext cx="1376058" cy="0"/>
            </a:xfrm>
            <a:prstGeom prst="straightConnector1">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961767" y="3739906"/>
              <a:ext cx="137605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971290" y="5252900"/>
              <a:ext cx="1376057" cy="0"/>
            </a:xfrm>
            <a:prstGeom prst="straightConnector1">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5966528" y="5570422"/>
              <a:ext cx="1376058"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234756" y="3011193"/>
              <a:ext cx="930069" cy="369913"/>
            </a:xfrm>
            <a:prstGeom prst="rect">
              <a:avLst/>
            </a:prstGeom>
            <a:noFill/>
          </p:spPr>
          <p:txBody>
            <a:bodyPr wrap="none">
              <a:spAutoFit/>
            </a:bodyPr>
            <a:lstStyle/>
            <a:p>
              <a:pPr>
                <a:defRPr/>
              </a:pPr>
              <a:r>
                <a:rPr lang="en-GB" sz="1800" dirty="0">
                  <a:solidFill>
                    <a:schemeClr val="tx2"/>
                  </a:solidFill>
                  <a:latin typeface="+mn-lt"/>
                </a:rPr>
                <a:t>Trigger</a:t>
              </a:r>
            </a:p>
          </p:txBody>
        </p:sp>
        <p:sp>
          <p:nvSpPr>
            <p:cNvPr id="67" name="TextBox 66"/>
            <p:cNvSpPr txBox="1"/>
            <p:nvPr/>
          </p:nvSpPr>
          <p:spPr>
            <a:xfrm>
              <a:off x="6341095" y="3738319"/>
              <a:ext cx="671364" cy="369913"/>
            </a:xfrm>
            <a:prstGeom prst="rect">
              <a:avLst/>
            </a:prstGeom>
            <a:noFill/>
          </p:spPr>
          <p:txBody>
            <a:bodyPr wrap="none">
              <a:spAutoFit/>
            </a:bodyPr>
            <a:lstStyle/>
            <a:p>
              <a:pPr>
                <a:defRPr/>
              </a:pPr>
              <a:r>
                <a:rPr lang="en-GB" sz="1800" dirty="0">
                  <a:solidFill>
                    <a:schemeClr val="tx2"/>
                  </a:solidFill>
                  <a:latin typeface="+mn-lt"/>
                </a:rPr>
                <a:t>Data</a:t>
              </a:r>
            </a:p>
          </p:txBody>
        </p:sp>
        <p:sp>
          <p:nvSpPr>
            <p:cNvPr id="68" name="TextBox 67"/>
            <p:cNvSpPr txBox="1"/>
            <p:nvPr/>
          </p:nvSpPr>
          <p:spPr>
            <a:xfrm>
              <a:off x="6283958" y="4841708"/>
              <a:ext cx="930069" cy="369914"/>
            </a:xfrm>
            <a:prstGeom prst="rect">
              <a:avLst/>
            </a:prstGeom>
            <a:noFill/>
          </p:spPr>
          <p:txBody>
            <a:bodyPr wrap="none">
              <a:spAutoFit/>
            </a:bodyPr>
            <a:lstStyle/>
            <a:p>
              <a:pPr>
                <a:defRPr/>
              </a:pPr>
              <a:r>
                <a:rPr lang="en-GB" sz="1800" dirty="0">
                  <a:solidFill>
                    <a:schemeClr val="tx2"/>
                  </a:solidFill>
                  <a:latin typeface="+mn-lt"/>
                </a:rPr>
                <a:t>Trigger</a:t>
              </a:r>
            </a:p>
          </p:txBody>
        </p:sp>
        <p:sp>
          <p:nvSpPr>
            <p:cNvPr id="69" name="TextBox 68"/>
            <p:cNvSpPr txBox="1"/>
            <p:nvPr/>
          </p:nvSpPr>
          <p:spPr>
            <a:xfrm>
              <a:off x="6388709" y="5586298"/>
              <a:ext cx="672951" cy="369913"/>
            </a:xfrm>
            <a:prstGeom prst="rect">
              <a:avLst/>
            </a:prstGeom>
            <a:noFill/>
          </p:spPr>
          <p:txBody>
            <a:bodyPr wrap="none">
              <a:spAutoFit/>
            </a:bodyPr>
            <a:lstStyle/>
            <a:p>
              <a:pPr>
                <a:defRPr/>
              </a:pPr>
              <a:r>
                <a:rPr lang="en-GB" sz="1800" dirty="0">
                  <a:solidFill>
                    <a:schemeClr val="tx2"/>
                  </a:solidFill>
                  <a:latin typeface="+mn-lt"/>
                </a:rPr>
                <a:t>Data</a:t>
              </a:r>
            </a:p>
          </p:txBody>
        </p:sp>
        <p:pic>
          <p:nvPicPr>
            <p:cNvPr id="70" name="Picture 6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587617" y="4527097"/>
              <a:ext cx="504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64"/>
            <p:cNvPicPr>
              <a:picLocks noChangeAspect="1"/>
            </p:cNvPicPr>
            <p:nvPr/>
          </p:nvPicPr>
          <p:blipFill>
            <a:blip r:embed="rId7" cstate="print">
              <a:extLst>
                <a:ext uri="{28A0092B-C50C-407E-A947-70E740481C1C}">
                  <a14:useLocalDpi xmlns:a14="http://schemas.microsoft.com/office/drawing/2010/main" val="0"/>
                </a:ext>
              </a:extLst>
            </a:blip>
            <a:srcRect l="13150" t="13916" r="13612" b="17216"/>
            <a:stretch>
              <a:fillRect/>
            </a:stretch>
          </p:blipFill>
          <p:spPr bwMode="auto">
            <a:xfrm rot="5400000">
              <a:off x="7893756" y="4522623"/>
              <a:ext cx="495052"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65"/>
            <p:cNvPicPr>
              <a:picLocks noChangeAspect="1"/>
            </p:cNvPicPr>
            <p:nvPr/>
          </p:nvPicPr>
          <p:blipFill>
            <a:blip r:embed="rId8" cstate="print">
              <a:extLst>
                <a:ext uri="{28A0092B-C50C-407E-A947-70E740481C1C}">
                  <a14:useLocalDpi xmlns:a14="http://schemas.microsoft.com/office/drawing/2010/main" val="0"/>
                </a:ext>
              </a:extLst>
            </a:blip>
            <a:srcRect l="12750" t="10078" r="52478" b="78955"/>
            <a:stretch>
              <a:fillRect/>
            </a:stretch>
          </p:blipFill>
          <p:spPr bwMode="auto">
            <a:xfrm>
              <a:off x="7686825" y="2566662"/>
              <a:ext cx="612000" cy="10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66"/>
            <p:cNvPicPr>
              <a:picLocks noChangeAspect="1"/>
            </p:cNvPicPr>
            <p:nvPr/>
          </p:nvPicPr>
          <p:blipFill>
            <a:blip r:embed="rId9" cstate="print">
              <a:extLst>
                <a:ext uri="{28A0092B-C50C-407E-A947-70E740481C1C}">
                  <a14:useLocalDpi xmlns:a14="http://schemas.microsoft.com/office/drawing/2010/main" val="0"/>
                </a:ext>
              </a:extLst>
            </a:blip>
            <a:srcRect l="12897" t="75122" r="52927" b="12675"/>
            <a:stretch>
              <a:fillRect/>
            </a:stretch>
          </p:blipFill>
          <p:spPr bwMode="auto">
            <a:xfrm>
              <a:off x="7690810" y="2749824"/>
              <a:ext cx="612000" cy="12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67"/>
            <p:cNvPicPr>
              <a:picLocks noChangeAspect="1"/>
            </p:cNvPicPr>
            <p:nvPr/>
          </p:nvPicPr>
          <p:blipFill>
            <a:blip r:embed="rId10" cstate="print">
              <a:extLst>
                <a:ext uri="{28A0092B-C50C-407E-A947-70E740481C1C}">
                  <a14:useLocalDpi xmlns:a14="http://schemas.microsoft.com/office/drawing/2010/main" val="0"/>
                </a:ext>
              </a:extLst>
            </a:blip>
            <a:srcRect l="57114" t="10185" r="8691" b="79626"/>
            <a:stretch>
              <a:fillRect/>
            </a:stretch>
          </p:blipFill>
          <p:spPr bwMode="auto">
            <a:xfrm>
              <a:off x="7674820" y="2938773"/>
              <a:ext cx="612000" cy="10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98626" y="2267746"/>
            <a:ext cx="2305050"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2353805" y="5413598"/>
            <a:ext cx="946093" cy="646331"/>
          </a:xfrm>
          <a:prstGeom prst="rect">
            <a:avLst/>
          </a:prstGeom>
          <a:solidFill>
            <a:schemeClr val="bg1"/>
          </a:solidFill>
          <a:effectLst>
            <a:softEdge rad="63500"/>
          </a:effectLst>
        </p:spPr>
        <p:txBody>
          <a:bodyPr wrap="none">
            <a:spAutoFit/>
          </a:bodyPr>
          <a:lstStyle/>
          <a:p>
            <a:pPr algn="ctr">
              <a:defRPr/>
            </a:pPr>
            <a:r>
              <a:rPr lang="en-GB" sz="1800" dirty="0">
                <a:latin typeface="+mn-lt"/>
              </a:rPr>
              <a:t>VHS </a:t>
            </a:r>
          </a:p>
          <a:p>
            <a:pPr algn="ctr">
              <a:defRPr/>
            </a:pPr>
            <a:r>
              <a:rPr lang="en-GB" sz="1800" dirty="0">
                <a:latin typeface="+mn-lt"/>
              </a:rPr>
              <a:t>Instron</a:t>
            </a:r>
          </a:p>
        </p:txBody>
      </p:sp>
    </p:spTree>
    <p:extLst>
      <p:ext uri="{BB962C8B-B14F-4D97-AF65-F5344CB8AC3E}">
        <p14:creationId xmlns:p14="http://schemas.microsoft.com/office/powerpoint/2010/main" val="341574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clrChange>
              <a:clrFrom>
                <a:srgbClr val="CCCCCC"/>
              </a:clrFrom>
              <a:clrTo>
                <a:srgbClr val="CCCCCC">
                  <a:alpha val="0"/>
                </a:srgbClr>
              </a:clrTo>
            </a:clrChange>
            <a:extLst>
              <a:ext uri="{28A0092B-C50C-407E-A947-70E740481C1C}">
                <a14:useLocalDpi xmlns:a14="http://schemas.microsoft.com/office/drawing/2010/main" val="0"/>
              </a:ext>
            </a:extLst>
          </a:blip>
          <a:srcRect r="12515"/>
          <a:stretch>
            <a:fillRect/>
          </a:stretch>
        </p:blipFill>
        <p:spPr bwMode="auto">
          <a:xfrm>
            <a:off x="657225" y="1536700"/>
            <a:ext cx="3240088"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clrChange>
              <a:clrFrom>
                <a:srgbClr val="CCCCCC"/>
              </a:clrFrom>
              <a:clrTo>
                <a:srgbClr val="CCCCCC">
                  <a:alpha val="0"/>
                </a:srgbClr>
              </a:clrTo>
            </a:clrChange>
            <a:extLst>
              <a:ext uri="{28A0092B-C50C-407E-A947-70E740481C1C}">
                <a14:useLocalDpi xmlns:a14="http://schemas.microsoft.com/office/drawing/2010/main" val="0"/>
              </a:ext>
            </a:extLst>
          </a:blip>
          <a:srcRect r="12791"/>
          <a:stretch>
            <a:fillRect/>
          </a:stretch>
        </p:blipFill>
        <p:spPr bwMode="auto">
          <a:xfrm>
            <a:off x="666750" y="2509838"/>
            <a:ext cx="3240088"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cstate="print">
            <a:clrChange>
              <a:clrFrom>
                <a:srgbClr val="CCCCCC"/>
              </a:clrFrom>
              <a:clrTo>
                <a:srgbClr val="CCCCCC">
                  <a:alpha val="0"/>
                </a:srgbClr>
              </a:clrTo>
            </a:clrChange>
            <a:extLst>
              <a:ext uri="{28A0092B-C50C-407E-A947-70E740481C1C}">
                <a14:useLocalDpi xmlns:a14="http://schemas.microsoft.com/office/drawing/2010/main" val="0"/>
              </a:ext>
            </a:extLst>
          </a:blip>
          <a:srcRect r="12791"/>
          <a:stretch>
            <a:fillRect/>
          </a:stretch>
        </p:blipFill>
        <p:spPr bwMode="auto">
          <a:xfrm>
            <a:off x="666750" y="3492500"/>
            <a:ext cx="3240088"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6" cstate="print">
            <a:clrChange>
              <a:clrFrom>
                <a:srgbClr val="CCCCCC"/>
              </a:clrFrom>
              <a:clrTo>
                <a:srgbClr val="CCCCCC">
                  <a:alpha val="0"/>
                </a:srgbClr>
              </a:clrTo>
            </a:clrChange>
            <a:extLst>
              <a:ext uri="{28A0092B-C50C-407E-A947-70E740481C1C}">
                <a14:useLocalDpi xmlns:a14="http://schemas.microsoft.com/office/drawing/2010/main" val="0"/>
              </a:ext>
            </a:extLst>
          </a:blip>
          <a:srcRect r="12791"/>
          <a:stretch>
            <a:fillRect/>
          </a:stretch>
        </p:blipFill>
        <p:spPr bwMode="auto">
          <a:xfrm>
            <a:off x="666750" y="4395788"/>
            <a:ext cx="3240088"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7"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677863" y="5307013"/>
            <a:ext cx="32385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7313" y="1031875"/>
            <a:ext cx="716863" cy="3690754"/>
          </a:xfrm>
          <a:prstGeom prst="rect">
            <a:avLst/>
          </a:prstGeom>
          <a:noFill/>
        </p:spPr>
        <p:txBody>
          <a:bodyPr wrap="none">
            <a:spAutoFit/>
          </a:bodyPr>
          <a:lstStyle/>
          <a:p>
            <a:pPr>
              <a:defRPr/>
            </a:pPr>
            <a:r>
              <a:rPr lang="en-GB" sz="1800" dirty="0">
                <a:latin typeface="+mn-lt"/>
                <a:cs typeface="Arial" charset="0"/>
              </a:rPr>
              <a:t>Time</a:t>
            </a:r>
          </a:p>
          <a:p>
            <a:pPr>
              <a:defRPr/>
            </a:pPr>
            <a:r>
              <a:rPr lang="en-GB" sz="1800" dirty="0">
                <a:latin typeface="+mn-lt"/>
                <a:cs typeface="Arial" charset="0"/>
              </a:rPr>
              <a:t> (</a:t>
            </a:r>
            <a:r>
              <a:rPr lang="en-GB" sz="1800" dirty="0" err="1">
                <a:latin typeface="+mn-lt"/>
                <a:cs typeface="Arial" charset="0"/>
              </a:rPr>
              <a:t>ms</a:t>
            </a:r>
            <a:r>
              <a:rPr lang="en-GB" sz="1800" dirty="0">
                <a:latin typeface="+mn-lt"/>
                <a:cs typeface="Arial" charset="0"/>
              </a:rPr>
              <a:t>)</a:t>
            </a:r>
          </a:p>
          <a:p>
            <a:pPr>
              <a:defRPr/>
            </a:pPr>
            <a:endParaRPr lang="en-GB" sz="1800" dirty="0">
              <a:latin typeface="+mn-lt"/>
              <a:cs typeface="Arial" charset="0"/>
            </a:endParaRPr>
          </a:p>
          <a:p>
            <a:pPr>
              <a:defRPr/>
            </a:pPr>
            <a:r>
              <a:rPr lang="en-GB" sz="1800" dirty="0">
                <a:latin typeface="+mn-lt"/>
                <a:cs typeface="Arial" charset="0"/>
              </a:rPr>
              <a:t>0.00</a:t>
            </a:r>
          </a:p>
          <a:p>
            <a:pPr>
              <a:defRPr/>
            </a:pPr>
            <a:endParaRPr lang="en-GB" sz="1800" dirty="0">
              <a:latin typeface="+mn-lt"/>
              <a:cs typeface="Arial" charset="0"/>
            </a:endParaRPr>
          </a:p>
          <a:p>
            <a:pPr>
              <a:lnSpc>
                <a:spcPts val="2400"/>
              </a:lnSpc>
              <a:defRPr/>
            </a:pPr>
            <a:endParaRPr lang="en-GB" sz="1800" dirty="0">
              <a:latin typeface="+mn-lt"/>
              <a:cs typeface="Arial" charset="0"/>
            </a:endParaRPr>
          </a:p>
          <a:p>
            <a:pPr>
              <a:defRPr/>
            </a:pPr>
            <a:r>
              <a:rPr lang="en-GB" sz="1800" dirty="0">
                <a:latin typeface="+mn-lt"/>
                <a:cs typeface="Arial" charset="0"/>
              </a:rPr>
              <a:t>0.13</a:t>
            </a:r>
          </a:p>
          <a:p>
            <a:pPr>
              <a:defRPr/>
            </a:pPr>
            <a:endParaRPr lang="en-GB" sz="1800" dirty="0">
              <a:latin typeface="+mn-lt"/>
              <a:cs typeface="Arial" charset="0"/>
            </a:endParaRPr>
          </a:p>
          <a:p>
            <a:pPr>
              <a:defRPr/>
            </a:pPr>
            <a:endParaRPr lang="en-GB" sz="1800" dirty="0">
              <a:latin typeface="+mn-lt"/>
              <a:cs typeface="Arial" charset="0"/>
            </a:endParaRPr>
          </a:p>
          <a:p>
            <a:pPr>
              <a:lnSpc>
                <a:spcPts val="1900"/>
              </a:lnSpc>
              <a:defRPr/>
            </a:pPr>
            <a:endParaRPr lang="en-GB" sz="1800" dirty="0">
              <a:latin typeface="+mn-lt"/>
              <a:cs typeface="Arial" charset="0"/>
            </a:endParaRPr>
          </a:p>
          <a:p>
            <a:pPr>
              <a:defRPr/>
            </a:pPr>
            <a:r>
              <a:rPr lang="en-GB" sz="1800" dirty="0">
                <a:latin typeface="+mn-lt"/>
                <a:cs typeface="Arial" charset="0"/>
              </a:rPr>
              <a:t>0.26</a:t>
            </a:r>
          </a:p>
          <a:p>
            <a:pPr>
              <a:defRPr/>
            </a:pPr>
            <a:endParaRPr lang="en-GB" sz="1800" dirty="0">
              <a:latin typeface="+mn-lt"/>
              <a:cs typeface="Arial" charset="0"/>
            </a:endParaRPr>
          </a:p>
          <a:p>
            <a:pPr>
              <a:defRPr/>
            </a:pPr>
            <a:endParaRPr lang="en-GB" sz="1800" dirty="0">
              <a:latin typeface="+mn-lt"/>
              <a:cs typeface="Arial" charset="0"/>
            </a:endParaRPr>
          </a:p>
        </p:txBody>
      </p:sp>
      <p:pic>
        <p:nvPicPr>
          <p:cNvPr id="10" name="Picture 8"/>
          <p:cNvPicPr>
            <a:picLocks noChangeAspect="1" noChangeArrowheads="1"/>
          </p:cNvPicPr>
          <p:nvPr/>
        </p:nvPicPr>
        <p:blipFill>
          <a:blip r:embed="rId8"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3925933" y="2068625"/>
            <a:ext cx="78882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9"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3916363" y="4363932"/>
            <a:ext cx="82379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3"/>
          <p:cNvPicPr>
            <a:picLocks noChangeAspect="1" noChangeArrowheads="1"/>
          </p:cNvPicPr>
          <p:nvPr/>
        </p:nvPicPr>
        <p:blipFill>
          <a:blip r:embed="rId10"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8270875" y="2068625"/>
            <a:ext cx="77468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p:cNvPicPr>
            <a:picLocks noChangeAspect="1" noChangeArrowheads="1"/>
          </p:cNvPicPr>
          <p:nvPr/>
        </p:nvPicPr>
        <p:blipFill>
          <a:blip r:embed="rId11"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5029200" y="4456113"/>
            <a:ext cx="3240088"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9"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8249609" y="4364150"/>
            <a:ext cx="82379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
          <p:cNvPicPr>
            <a:picLocks noChangeAspect="1" noChangeArrowheads="1"/>
          </p:cNvPicPr>
          <p:nvPr/>
        </p:nvPicPr>
        <p:blipFill>
          <a:blip r:embed="rId12"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5029200" y="5318125"/>
            <a:ext cx="3240088"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28"/>
          <p:cNvSpPr txBox="1">
            <a:spLocks noChangeArrowheads="1"/>
          </p:cNvSpPr>
          <p:nvPr/>
        </p:nvSpPr>
        <p:spPr bwMode="auto">
          <a:xfrm>
            <a:off x="1050925" y="1063625"/>
            <a:ext cx="24923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bIns="0">
            <a:spAutoFit/>
          </a:bodyPr>
          <a:lstStyle>
            <a:lvl1pPr defTabSz="274638" eaLnBrk="0" hangingPunct="0">
              <a:tabLst>
                <a:tab pos="265113" algn="l"/>
              </a:tabLst>
              <a:defRPr sz="1200">
                <a:solidFill>
                  <a:schemeClr val="tx1"/>
                </a:solidFill>
                <a:latin typeface="Lucida Sans" pitchFamily="34" charset="0"/>
                <a:ea typeface="ＭＳ Ｐゴシック" pitchFamily="34" charset="-128"/>
              </a:defRPr>
            </a:lvl1pPr>
            <a:lvl2pPr marL="742950" indent="-285750" defTabSz="274638" eaLnBrk="0" hangingPunct="0">
              <a:tabLst>
                <a:tab pos="265113" algn="l"/>
              </a:tabLst>
              <a:defRPr sz="1200">
                <a:solidFill>
                  <a:schemeClr val="tx1"/>
                </a:solidFill>
                <a:latin typeface="Lucida Sans" pitchFamily="34" charset="0"/>
                <a:ea typeface="ＭＳ Ｐゴシック" pitchFamily="34" charset="-128"/>
              </a:defRPr>
            </a:lvl2pPr>
            <a:lvl3pPr marL="1143000" indent="-228600" defTabSz="274638" eaLnBrk="0" hangingPunct="0">
              <a:tabLst>
                <a:tab pos="265113" algn="l"/>
              </a:tabLst>
              <a:defRPr sz="1200">
                <a:solidFill>
                  <a:schemeClr val="tx1"/>
                </a:solidFill>
                <a:latin typeface="Lucida Sans" pitchFamily="34" charset="0"/>
                <a:ea typeface="ＭＳ Ｐゴシック" pitchFamily="34" charset="-128"/>
              </a:defRPr>
            </a:lvl3pPr>
            <a:lvl4pPr marL="1600200" indent="-228600" defTabSz="274638" eaLnBrk="0" hangingPunct="0">
              <a:tabLst>
                <a:tab pos="265113" algn="l"/>
              </a:tabLst>
              <a:defRPr sz="1200">
                <a:solidFill>
                  <a:schemeClr val="tx1"/>
                </a:solidFill>
                <a:latin typeface="Lucida Sans" pitchFamily="34" charset="0"/>
                <a:ea typeface="ＭＳ Ｐゴシック" pitchFamily="34" charset="-128"/>
              </a:defRPr>
            </a:lvl4pPr>
            <a:lvl5pPr marL="2057400" indent="-228600" defTabSz="274638" eaLnBrk="0" hangingPunct="0">
              <a:tabLst>
                <a:tab pos="265113" algn="l"/>
              </a:tabLst>
              <a:defRPr sz="1200">
                <a:solidFill>
                  <a:schemeClr val="tx1"/>
                </a:solidFill>
                <a:latin typeface="Lucida Sans" pitchFamily="34" charset="0"/>
                <a:ea typeface="ＭＳ Ｐゴシック" pitchFamily="34" charset="-128"/>
              </a:defRPr>
            </a:lvl5pPr>
            <a:lvl6pPr marL="25146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6pPr>
            <a:lvl7pPr marL="29718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7pPr>
            <a:lvl8pPr marL="34290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8pPr>
            <a:lvl9pPr marL="38862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9pPr>
          </a:lstStyle>
          <a:p>
            <a:pPr>
              <a:lnSpc>
                <a:spcPct val="150000"/>
              </a:lnSpc>
              <a:spcAft>
                <a:spcPts val="1800"/>
              </a:spcAft>
            </a:pPr>
            <a:r>
              <a:rPr lang="en-GB" sz="2000">
                <a:solidFill>
                  <a:srgbClr val="323D43"/>
                </a:solidFill>
                <a:latin typeface="Georgia" pitchFamily="18" charset="0"/>
              </a:rPr>
              <a:t>No paint, no lights</a:t>
            </a:r>
          </a:p>
        </p:txBody>
      </p:sp>
      <p:sp>
        <p:nvSpPr>
          <p:cNvPr id="17" name="Text Box 28"/>
          <p:cNvSpPr txBox="1">
            <a:spLocks noChangeArrowheads="1"/>
          </p:cNvSpPr>
          <p:nvPr/>
        </p:nvSpPr>
        <p:spPr bwMode="auto">
          <a:xfrm>
            <a:off x="5403850" y="1063625"/>
            <a:ext cx="24923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bIns="0">
            <a:spAutoFit/>
          </a:bodyPr>
          <a:lstStyle>
            <a:lvl1pPr defTabSz="274638" eaLnBrk="0" hangingPunct="0">
              <a:tabLst>
                <a:tab pos="265113" algn="l"/>
              </a:tabLst>
              <a:defRPr sz="1200">
                <a:solidFill>
                  <a:schemeClr val="tx1"/>
                </a:solidFill>
                <a:latin typeface="Lucida Sans" pitchFamily="34" charset="0"/>
                <a:ea typeface="ＭＳ Ｐゴシック" pitchFamily="34" charset="-128"/>
              </a:defRPr>
            </a:lvl1pPr>
            <a:lvl2pPr marL="742950" indent="-285750" defTabSz="274638" eaLnBrk="0" hangingPunct="0">
              <a:tabLst>
                <a:tab pos="265113" algn="l"/>
              </a:tabLst>
              <a:defRPr sz="1200">
                <a:solidFill>
                  <a:schemeClr val="tx1"/>
                </a:solidFill>
                <a:latin typeface="Lucida Sans" pitchFamily="34" charset="0"/>
                <a:ea typeface="ＭＳ Ｐゴシック" pitchFamily="34" charset="-128"/>
              </a:defRPr>
            </a:lvl2pPr>
            <a:lvl3pPr marL="1143000" indent="-228600" defTabSz="274638" eaLnBrk="0" hangingPunct="0">
              <a:tabLst>
                <a:tab pos="265113" algn="l"/>
              </a:tabLst>
              <a:defRPr sz="1200">
                <a:solidFill>
                  <a:schemeClr val="tx1"/>
                </a:solidFill>
                <a:latin typeface="Lucida Sans" pitchFamily="34" charset="0"/>
                <a:ea typeface="ＭＳ Ｐゴシック" pitchFamily="34" charset="-128"/>
              </a:defRPr>
            </a:lvl3pPr>
            <a:lvl4pPr marL="1600200" indent="-228600" defTabSz="274638" eaLnBrk="0" hangingPunct="0">
              <a:tabLst>
                <a:tab pos="265113" algn="l"/>
              </a:tabLst>
              <a:defRPr sz="1200">
                <a:solidFill>
                  <a:schemeClr val="tx1"/>
                </a:solidFill>
                <a:latin typeface="Lucida Sans" pitchFamily="34" charset="0"/>
                <a:ea typeface="ＭＳ Ｐゴシック" pitchFamily="34" charset="-128"/>
              </a:defRPr>
            </a:lvl4pPr>
            <a:lvl5pPr marL="2057400" indent="-228600" defTabSz="274638" eaLnBrk="0" hangingPunct="0">
              <a:tabLst>
                <a:tab pos="265113" algn="l"/>
              </a:tabLst>
              <a:defRPr sz="1200">
                <a:solidFill>
                  <a:schemeClr val="tx1"/>
                </a:solidFill>
                <a:latin typeface="Lucida Sans" pitchFamily="34" charset="0"/>
                <a:ea typeface="ＭＳ Ｐゴシック" pitchFamily="34" charset="-128"/>
              </a:defRPr>
            </a:lvl5pPr>
            <a:lvl6pPr marL="25146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6pPr>
            <a:lvl7pPr marL="29718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7pPr>
            <a:lvl8pPr marL="34290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8pPr>
            <a:lvl9pPr marL="38862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9pPr>
          </a:lstStyle>
          <a:p>
            <a:pPr>
              <a:lnSpc>
                <a:spcPct val="150000"/>
              </a:lnSpc>
              <a:spcAft>
                <a:spcPts val="1800"/>
              </a:spcAft>
            </a:pPr>
            <a:r>
              <a:rPr lang="en-GB" sz="2000">
                <a:solidFill>
                  <a:srgbClr val="323D43"/>
                </a:solidFill>
                <a:latin typeface="Georgia" pitchFamily="18" charset="0"/>
              </a:rPr>
              <a:t>Paint and lights</a:t>
            </a:r>
          </a:p>
        </p:txBody>
      </p:sp>
      <p:pic>
        <p:nvPicPr>
          <p:cNvPr id="18" name="Picture 16"/>
          <p:cNvPicPr>
            <a:picLocks noChangeAspect="1" noChangeArrowheads="1"/>
          </p:cNvPicPr>
          <p:nvPr/>
        </p:nvPicPr>
        <p:blipFill>
          <a:blip r:embed="rId13"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5030788" y="3543300"/>
            <a:ext cx="32400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7"/>
          <p:cNvPicPr>
            <a:picLocks noChangeAspect="1" noChangeArrowheads="1"/>
          </p:cNvPicPr>
          <p:nvPr/>
        </p:nvPicPr>
        <p:blipFill>
          <a:blip r:embed="rId14"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5029200" y="2568575"/>
            <a:ext cx="324008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8"/>
          <p:cNvPicPr>
            <a:picLocks noChangeAspect="1" noChangeArrowheads="1"/>
          </p:cNvPicPr>
          <p:nvPr/>
        </p:nvPicPr>
        <p:blipFill>
          <a:blip r:embed="rId15" cstate="print">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5029200" y="1601788"/>
            <a:ext cx="3240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6"/>
          <p:cNvCxnSpPr>
            <a:cxnSpLocks noChangeShapeType="1"/>
          </p:cNvCxnSpPr>
          <p:nvPr/>
        </p:nvCxnSpPr>
        <p:spPr bwMode="auto">
          <a:xfrm flipV="1">
            <a:off x="3144838" y="1568450"/>
            <a:ext cx="0" cy="4606925"/>
          </a:xfrm>
          <a:prstGeom prst="line">
            <a:avLst/>
          </a:prstGeom>
          <a:noFill/>
          <a:ln w="19050" algn="ctr">
            <a:solidFill>
              <a:schemeClr val="tx1"/>
            </a:solidFill>
            <a:prstDash val="dash"/>
            <a:round/>
            <a:headEnd/>
            <a:tailEnd/>
          </a:ln>
        </p:spPr>
      </p:cxnSp>
      <p:cxnSp>
        <p:nvCxnSpPr>
          <p:cNvPr id="22" name="Straight Connector 27"/>
          <p:cNvCxnSpPr>
            <a:cxnSpLocks noChangeShapeType="1"/>
          </p:cNvCxnSpPr>
          <p:nvPr/>
        </p:nvCxnSpPr>
        <p:spPr bwMode="auto">
          <a:xfrm flipV="1">
            <a:off x="1308100" y="1571625"/>
            <a:ext cx="0" cy="4606925"/>
          </a:xfrm>
          <a:prstGeom prst="line">
            <a:avLst/>
          </a:prstGeom>
          <a:noFill/>
          <a:ln w="19050" algn="ctr">
            <a:solidFill>
              <a:schemeClr val="tx1"/>
            </a:solidFill>
            <a:prstDash val="dash"/>
            <a:round/>
            <a:headEnd/>
            <a:tailEnd/>
          </a:ln>
        </p:spPr>
      </p:cxnSp>
      <p:sp>
        <p:nvSpPr>
          <p:cNvPr id="23" name="Rectangle 27"/>
          <p:cNvSpPr txBox="1">
            <a:spLocks noChangeArrowheads="1"/>
          </p:cNvSpPr>
          <p:nvPr/>
        </p:nvSpPr>
        <p:spPr bwMode="auto">
          <a:xfrm>
            <a:off x="323850" y="357188"/>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Lucida Sans" pitchFamily="34" charset="0"/>
                <a:ea typeface="ＭＳ Ｐゴシック" pitchFamily="16" charset="-128"/>
              </a:defRPr>
            </a:lvl1pPr>
            <a:lvl2pPr marL="742950" indent="-285750" eaLnBrk="0" hangingPunct="0">
              <a:defRPr sz="1200">
                <a:solidFill>
                  <a:schemeClr val="tx1"/>
                </a:solidFill>
                <a:latin typeface="Lucida Sans" pitchFamily="34" charset="0"/>
                <a:ea typeface="ＭＳ Ｐゴシック" pitchFamily="16" charset="-128"/>
              </a:defRPr>
            </a:lvl2pPr>
            <a:lvl3pPr marL="1143000" indent="-228600" eaLnBrk="0" hangingPunct="0">
              <a:defRPr sz="1200">
                <a:solidFill>
                  <a:schemeClr val="tx1"/>
                </a:solidFill>
                <a:latin typeface="Lucida Sans" pitchFamily="34" charset="0"/>
                <a:ea typeface="ＭＳ Ｐゴシック" pitchFamily="16" charset="-128"/>
              </a:defRPr>
            </a:lvl3pPr>
            <a:lvl4pPr marL="1600200" indent="-228600" eaLnBrk="0" hangingPunct="0">
              <a:defRPr sz="1200">
                <a:solidFill>
                  <a:schemeClr val="tx1"/>
                </a:solidFill>
                <a:latin typeface="Lucida Sans" pitchFamily="34" charset="0"/>
                <a:ea typeface="ＭＳ Ｐゴシック" pitchFamily="16" charset="-128"/>
              </a:defRPr>
            </a:lvl4pPr>
            <a:lvl5pPr marL="2057400" indent="-228600" eaLnBrk="0" hangingPunct="0">
              <a:defRPr sz="1200">
                <a:solidFill>
                  <a:schemeClr val="tx1"/>
                </a:solidFill>
                <a:latin typeface="Lucida Sans" pitchFamily="34" charset="0"/>
                <a:ea typeface="ＭＳ Ｐゴシック" pitchFamily="16"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16"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16"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16"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16" charset="-128"/>
              </a:defRPr>
            </a:lvl9pPr>
          </a:lstStyle>
          <a:p>
            <a:pPr algn="l" eaLnBrk="1" hangingPunct="1"/>
            <a:r>
              <a:rPr lang="en-US" sz="3500" dirty="0" smtClean="0">
                <a:solidFill>
                  <a:schemeClr val="tx2"/>
                </a:solidFill>
                <a:latin typeface="Georgia" pitchFamily="18" charset="0"/>
              </a:rPr>
              <a:t>IRT with paint and lights</a:t>
            </a:r>
            <a:endParaRPr lang="en-US" sz="3500" dirty="0">
              <a:solidFill>
                <a:schemeClr val="tx2"/>
              </a:solidFill>
              <a:latin typeface="Georgia" pitchFamily="18" charset="0"/>
            </a:endParaRPr>
          </a:p>
        </p:txBody>
      </p:sp>
      <p:sp>
        <p:nvSpPr>
          <p:cNvPr id="24" name="TextBox 23"/>
          <p:cNvSpPr txBox="1"/>
          <p:nvPr/>
        </p:nvSpPr>
        <p:spPr>
          <a:xfrm>
            <a:off x="4196664" y="1813203"/>
            <a:ext cx="518091" cy="369332"/>
          </a:xfrm>
          <a:prstGeom prst="rect">
            <a:avLst/>
          </a:prstGeom>
          <a:noFill/>
        </p:spPr>
        <p:txBody>
          <a:bodyPr wrap="none">
            <a:spAutoFit/>
          </a:bodyPr>
          <a:lstStyle/>
          <a:p>
            <a:pPr>
              <a:defRPr/>
            </a:pPr>
            <a:r>
              <a:rPr lang="en-GB" sz="1800" dirty="0" smtClean="0">
                <a:latin typeface="+mn-lt"/>
                <a:cs typeface="Arial" charset="0"/>
              </a:rPr>
              <a:t>(K)</a:t>
            </a:r>
            <a:endParaRPr lang="en-GB" sz="1800" dirty="0">
              <a:latin typeface="+mn-lt"/>
              <a:cs typeface="Arial" charset="0"/>
            </a:endParaRPr>
          </a:p>
        </p:txBody>
      </p:sp>
      <p:sp>
        <p:nvSpPr>
          <p:cNvPr id="25" name="TextBox 24"/>
          <p:cNvSpPr txBox="1"/>
          <p:nvPr/>
        </p:nvSpPr>
        <p:spPr>
          <a:xfrm>
            <a:off x="8527470" y="1780937"/>
            <a:ext cx="518091" cy="369332"/>
          </a:xfrm>
          <a:prstGeom prst="rect">
            <a:avLst/>
          </a:prstGeom>
          <a:noFill/>
        </p:spPr>
        <p:txBody>
          <a:bodyPr wrap="none">
            <a:spAutoFit/>
          </a:bodyPr>
          <a:lstStyle/>
          <a:p>
            <a:pPr>
              <a:defRPr/>
            </a:pPr>
            <a:r>
              <a:rPr lang="en-GB" sz="1800" dirty="0" smtClean="0">
                <a:latin typeface="+mn-lt"/>
                <a:cs typeface="Arial" charset="0"/>
              </a:rPr>
              <a:t>(K)</a:t>
            </a:r>
            <a:endParaRPr lang="en-GB" sz="1800" dirty="0">
              <a:latin typeface="+mn-lt"/>
              <a:cs typeface="Arial" charset="0"/>
            </a:endParaRPr>
          </a:p>
        </p:txBody>
      </p:sp>
      <p:sp>
        <p:nvSpPr>
          <p:cNvPr id="26" name="TextBox 25"/>
          <p:cNvSpPr txBox="1"/>
          <p:nvPr/>
        </p:nvSpPr>
        <p:spPr>
          <a:xfrm>
            <a:off x="4196663" y="4067566"/>
            <a:ext cx="518091" cy="369332"/>
          </a:xfrm>
          <a:prstGeom prst="rect">
            <a:avLst/>
          </a:prstGeom>
          <a:noFill/>
        </p:spPr>
        <p:txBody>
          <a:bodyPr wrap="none">
            <a:spAutoFit/>
          </a:bodyPr>
          <a:lstStyle/>
          <a:p>
            <a:pPr>
              <a:defRPr/>
            </a:pPr>
            <a:r>
              <a:rPr lang="en-GB" sz="1800" dirty="0" smtClean="0">
                <a:latin typeface="+mn-lt"/>
                <a:cs typeface="Arial" charset="0"/>
              </a:rPr>
              <a:t>(K)</a:t>
            </a:r>
            <a:endParaRPr lang="en-GB" sz="1800" dirty="0">
              <a:latin typeface="+mn-lt"/>
              <a:cs typeface="Arial" charset="0"/>
            </a:endParaRPr>
          </a:p>
        </p:txBody>
      </p:sp>
      <p:sp>
        <p:nvSpPr>
          <p:cNvPr id="27" name="TextBox 26"/>
          <p:cNvSpPr txBox="1"/>
          <p:nvPr/>
        </p:nvSpPr>
        <p:spPr>
          <a:xfrm>
            <a:off x="8527470" y="4150797"/>
            <a:ext cx="518091" cy="369332"/>
          </a:xfrm>
          <a:prstGeom prst="rect">
            <a:avLst/>
          </a:prstGeom>
          <a:noFill/>
        </p:spPr>
        <p:txBody>
          <a:bodyPr wrap="none">
            <a:spAutoFit/>
          </a:bodyPr>
          <a:lstStyle/>
          <a:p>
            <a:pPr>
              <a:defRPr/>
            </a:pPr>
            <a:r>
              <a:rPr lang="en-GB" sz="1800" dirty="0" smtClean="0">
                <a:latin typeface="+mn-lt"/>
                <a:cs typeface="Arial" charset="0"/>
              </a:rPr>
              <a:t>(K)</a:t>
            </a:r>
            <a:endParaRPr lang="en-GB" sz="1800" dirty="0">
              <a:latin typeface="+mn-lt"/>
              <a:cs typeface="Arial" charset="0"/>
            </a:endParaRPr>
          </a:p>
        </p:txBody>
      </p:sp>
      <p:sp>
        <p:nvSpPr>
          <p:cNvPr id="28" name="TextBox 27"/>
          <p:cNvSpPr txBox="1"/>
          <p:nvPr/>
        </p:nvSpPr>
        <p:spPr>
          <a:xfrm>
            <a:off x="-83775" y="1024780"/>
            <a:ext cx="659155" cy="5162952"/>
          </a:xfrm>
          <a:prstGeom prst="rect">
            <a:avLst/>
          </a:prstGeom>
          <a:noFill/>
        </p:spPr>
        <p:txBody>
          <a:bodyPr wrap="none">
            <a:spAutoFit/>
          </a:bodyPr>
          <a:lstStyle/>
          <a:p>
            <a:pPr>
              <a:defRPr/>
            </a:pPr>
            <a:endParaRPr lang="en-GB" sz="1800" dirty="0" smtClean="0">
              <a:latin typeface="+mn-lt"/>
              <a:cs typeface="Arial" charset="0"/>
            </a:endParaRPr>
          </a:p>
          <a:p>
            <a:pPr>
              <a:defRPr/>
            </a:pPr>
            <a:endParaRPr lang="en-GB" sz="1800" dirty="0">
              <a:latin typeface="+mn-lt"/>
              <a:cs typeface="Arial" charset="0"/>
            </a:endParaRPr>
          </a:p>
          <a:p>
            <a:pPr>
              <a:defRPr/>
            </a:pPr>
            <a:endParaRPr lang="en-GB" sz="1800" dirty="0">
              <a:latin typeface="+mn-lt"/>
              <a:cs typeface="Arial" charset="0"/>
            </a:endParaRPr>
          </a:p>
          <a:p>
            <a:pPr>
              <a:defRPr/>
            </a:pPr>
            <a:endParaRPr lang="en-GB" sz="1800" dirty="0" smtClean="0">
              <a:latin typeface="+mn-lt"/>
              <a:cs typeface="Arial" charset="0"/>
            </a:endParaRPr>
          </a:p>
          <a:p>
            <a:pPr>
              <a:defRPr/>
            </a:pPr>
            <a:endParaRPr lang="en-GB" sz="1800" dirty="0">
              <a:latin typeface="+mn-lt"/>
              <a:cs typeface="Arial" charset="0"/>
            </a:endParaRPr>
          </a:p>
          <a:p>
            <a:pPr>
              <a:lnSpc>
                <a:spcPts val="2400"/>
              </a:lnSpc>
              <a:defRPr/>
            </a:pPr>
            <a:endParaRPr lang="en-GB" sz="1800" dirty="0">
              <a:latin typeface="+mn-lt"/>
              <a:cs typeface="Arial" charset="0"/>
            </a:endParaRPr>
          </a:p>
          <a:p>
            <a:pPr>
              <a:defRPr/>
            </a:pPr>
            <a:endParaRPr lang="en-GB" sz="1800" dirty="0" smtClean="0">
              <a:latin typeface="+mn-lt"/>
              <a:cs typeface="Arial" charset="0"/>
            </a:endParaRPr>
          </a:p>
          <a:p>
            <a:pPr>
              <a:defRPr/>
            </a:pPr>
            <a:endParaRPr lang="en-GB" sz="1800" dirty="0">
              <a:latin typeface="+mn-lt"/>
              <a:cs typeface="Arial" charset="0"/>
            </a:endParaRPr>
          </a:p>
          <a:p>
            <a:pPr>
              <a:defRPr/>
            </a:pPr>
            <a:endParaRPr lang="en-GB" sz="1800" dirty="0">
              <a:latin typeface="+mn-lt"/>
              <a:cs typeface="Arial" charset="0"/>
            </a:endParaRPr>
          </a:p>
          <a:p>
            <a:pPr>
              <a:lnSpc>
                <a:spcPts val="1900"/>
              </a:lnSpc>
              <a:defRPr/>
            </a:pPr>
            <a:endParaRPr lang="en-GB" sz="1800" dirty="0">
              <a:latin typeface="+mn-lt"/>
              <a:cs typeface="Arial" charset="0"/>
            </a:endParaRPr>
          </a:p>
          <a:p>
            <a:pPr>
              <a:defRPr/>
            </a:pPr>
            <a:endParaRPr lang="en-GB" sz="1800" dirty="0" smtClean="0">
              <a:latin typeface="+mn-lt"/>
              <a:cs typeface="Arial" charset="0"/>
            </a:endParaRPr>
          </a:p>
          <a:p>
            <a:pPr>
              <a:defRPr/>
            </a:pPr>
            <a:endParaRPr lang="en-GB" sz="1800" dirty="0">
              <a:latin typeface="+mn-lt"/>
              <a:cs typeface="Arial" charset="0"/>
            </a:endParaRPr>
          </a:p>
          <a:p>
            <a:pPr>
              <a:lnSpc>
                <a:spcPts val="2500"/>
              </a:lnSpc>
              <a:defRPr/>
            </a:pPr>
            <a:endParaRPr lang="en-GB" sz="1800" dirty="0">
              <a:latin typeface="+mn-lt"/>
              <a:cs typeface="Arial" charset="0"/>
            </a:endParaRPr>
          </a:p>
          <a:p>
            <a:pPr>
              <a:defRPr/>
            </a:pPr>
            <a:r>
              <a:rPr lang="en-GB" sz="1800" dirty="0">
                <a:latin typeface="+mn-lt"/>
                <a:cs typeface="Arial" charset="0"/>
              </a:rPr>
              <a:t>0.40</a:t>
            </a:r>
          </a:p>
          <a:p>
            <a:pPr>
              <a:defRPr/>
            </a:pPr>
            <a:endParaRPr lang="en-GB" sz="1800" dirty="0">
              <a:latin typeface="+mn-lt"/>
              <a:cs typeface="Arial" charset="0"/>
            </a:endParaRPr>
          </a:p>
          <a:p>
            <a:pPr>
              <a:lnSpc>
                <a:spcPts val="2500"/>
              </a:lnSpc>
              <a:defRPr/>
            </a:pPr>
            <a:endParaRPr lang="en-GB" sz="1800" dirty="0">
              <a:latin typeface="+mn-lt"/>
              <a:cs typeface="Arial" charset="0"/>
            </a:endParaRPr>
          </a:p>
          <a:p>
            <a:pPr>
              <a:defRPr/>
            </a:pPr>
            <a:r>
              <a:rPr lang="en-GB" sz="1800" dirty="0">
                <a:latin typeface="+mn-lt"/>
                <a:cs typeface="Arial" charset="0"/>
              </a:rPr>
              <a:t>0.53</a:t>
            </a:r>
          </a:p>
          <a:p>
            <a:pPr>
              <a:defRPr/>
            </a:pPr>
            <a:endParaRPr lang="en-GB" sz="1800" dirty="0">
              <a:latin typeface="+mn-lt"/>
              <a:cs typeface="Arial" charset="0"/>
            </a:endParaRPr>
          </a:p>
        </p:txBody>
      </p:sp>
    </p:spTree>
    <p:extLst>
      <p:ext uri="{BB962C8B-B14F-4D97-AF65-F5344CB8AC3E}">
        <p14:creationId xmlns:p14="http://schemas.microsoft.com/office/powerpoint/2010/main" val="121319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7"/>
          <p:cNvSpPr txBox="1">
            <a:spLocks noChangeArrowheads="1"/>
          </p:cNvSpPr>
          <p:nvPr/>
        </p:nvSpPr>
        <p:spPr bwMode="auto">
          <a:xfrm>
            <a:off x="323850" y="357188"/>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eaLnBrk="1" hangingPunct="1"/>
            <a:r>
              <a:rPr lang="en-GB" sz="3500" dirty="0" smtClean="0">
                <a:solidFill>
                  <a:schemeClr val="tx2"/>
                </a:solidFill>
                <a:latin typeface="Georgia" pitchFamily="18" charset="0"/>
              </a:rPr>
              <a:t>GFRP in tension</a:t>
            </a:r>
            <a:endParaRPr lang="en-US" sz="3500" dirty="0">
              <a:solidFill>
                <a:schemeClr val="tx2"/>
              </a:solidFill>
              <a:latin typeface="Georgia" pitchFamily="18" charset="0"/>
            </a:endParaRPr>
          </a:p>
        </p:txBody>
      </p:sp>
      <p:pic>
        <p:nvPicPr>
          <p:cNvPr id="4" name="Picture 2" descr="Wasted_specime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431" y="3159613"/>
            <a:ext cx="7583138"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391128484"/>
              </p:ext>
            </p:extLst>
          </p:nvPr>
        </p:nvGraphicFramePr>
        <p:xfrm>
          <a:off x="712788" y="1195388"/>
          <a:ext cx="7454900" cy="1483360"/>
        </p:xfrm>
        <a:graphic>
          <a:graphicData uri="http://schemas.openxmlformats.org/drawingml/2006/table">
            <a:tbl>
              <a:tblPr firstRow="1" bandRow="1">
                <a:tableStyleId>{7E9639D4-E3E2-4D34-9284-5A2195B3D0D7}</a:tableStyleId>
              </a:tblPr>
              <a:tblGrid>
                <a:gridCol w="1863725"/>
                <a:gridCol w="1863725"/>
                <a:gridCol w="1863725"/>
                <a:gridCol w="1863725"/>
              </a:tblGrid>
              <a:tr h="370840">
                <a:tc>
                  <a:txBody>
                    <a:bodyPr/>
                    <a:lstStyle/>
                    <a:p>
                      <a:r>
                        <a:rPr lang="en-GB" dirty="0" smtClean="0"/>
                        <a:t>Material</a:t>
                      </a:r>
                      <a:endParaRPr lang="en-GB" b="1" dirty="0"/>
                    </a:p>
                  </a:txBody>
                  <a:tcPr marL="91443" marR="91443"/>
                </a:tc>
                <a:tc>
                  <a:txBody>
                    <a:bodyPr/>
                    <a:lstStyle/>
                    <a:p>
                      <a:pPr algn="ctr"/>
                      <a:r>
                        <a:rPr lang="en-GB" dirty="0" smtClean="0"/>
                        <a:t>0.001 m/s</a:t>
                      </a:r>
                      <a:endParaRPr lang="en-GB" b="1" dirty="0"/>
                    </a:p>
                  </a:txBody>
                  <a:tcPr marL="91443" marR="91443"/>
                </a:tc>
                <a:tc>
                  <a:txBody>
                    <a:bodyPr/>
                    <a:lstStyle/>
                    <a:p>
                      <a:pPr algn="ctr"/>
                      <a:r>
                        <a:rPr lang="en-GB" dirty="0" smtClean="0"/>
                        <a:t>1 m/s</a:t>
                      </a:r>
                      <a:endParaRPr lang="en-GB" b="1" dirty="0"/>
                    </a:p>
                  </a:txBody>
                  <a:tcPr marL="91443" marR="91443"/>
                </a:tc>
                <a:tc>
                  <a:txBody>
                    <a:bodyPr/>
                    <a:lstStyle/>
                    <a:p>
                      <a:pPr algn="ctr"/>
                      <a:r>
                        <a:rPr lang="en-GB" dirty="0" smtClean="0"/>
                        <a:t>10 m/s</a:t>
                      </a:r>
                      <a:endParaRPr lang="en-GB" b="1" dirty="0"/>
                    </a:p>
                  </a:txBody>
                  <a:tcPr marL="91443" marR="91443"/>
                </a:tc>
              </a:tr>
              <a:tr h="370840">
                <a:tc>
                  <a:txBody>
                    <a:bodyPr/>
                    <a:lstStyle/>
                    <a:p>
                      <a:r>
                        <a:rPr lang="en-GB" dirty="0" smtClean="0"/>
                        <a:t>GFRP CP 0</a:t>
                      </a:r>
                      <a:endParaRPr lang="en-GB" dirty="0"/>
                    </a:p>
                  </a:txBody>
                  <a:tcPr marL="91443" marR="91443"/>
                </a:tc>
                <a:tc>
                  <a:txBody>
                    <a:bodyPr/>
                    <a:lstStyle/>
                    <a:p>
                      <a:pPr algn="ctr"/>
                      <a:r>
                        <a:rPr lang="en-GB" dirty="0" smtClean="0"/>
                        <a:t>x</a:t>
                      </a:r>
                      <a:endParaRPr lang="en-GB" dirty="0"/>
                    </a:p>
                  </a:txBody>
                  <a:tcPr marL="91443" marR="91443"/>
                </a:tc>
                <a:tc>
                  <a:txBody>
                    <a:bodyPr/>
                    <a:lstStyle/>
                    <a:p>
                      <a:pPr algn="ctr"/>
                      <a:r>
                        <a:rPr lang="en-GB" dirty="0" smtClean="0"/>
                        <a:t>x</a:t>
                      </a:r>
                      <a:endParaRPr lang="en-GB" dirty="0"/>
                    </a:p>
                  </a:txBody>
                  <a:tcPr marL="91443" marR="91443"/>
                </a:tc>
                <a:tc>
                  <a:txBody>
                    <a:bodyPr/>
                    <a:lstStyle/>
                    <a:p>
                      <a:pPr algn="ctr"/>
                      <a:r>
                        <a:rPr lang="en-GB" dirty="0" smtClean="0"/>
                        <a:t>x</a:t>
                      </a:r>
                      <a:endParaRPr lang="en-GB" dirty="0"/>
                    </a:p>
                  </a:txBody>
                  <a:tcPr marL="91443" marR="91443"/>
                </a:tc>
              </a:tr>
              <a:tr h="370840">
                <a:tc>
                  <a:txBody>
                    <a:bodyPr/>
                    <a:lstStyle/>
                    <a:p>
                      <a:r>
                        <a:rPr lang="en-GB" dirty="0" smtClean="0"/>
                        <a:t>GFRP CP 90°</a:t>
                      </a:r>
                      <a:endParaRPr lang="en-GB" dirty="0"/>
                    </a:p>
                  </a:txBody>
                  <a:tcPr marL="91443" marR="91443"/>
                </a:tc>
                <a:tc>
                  <a:txBody>
                    <a:bodyPr/>
                    <a:lstStyle/>
                    <a:p>
                      <a:pPr algn="ctr"/>
                      <a:r>
                        <a:rPr lang="en-GB" dirty="0" smtClean="0"/>
                        <a:t>x</a:t>
                      </a:r>
                      <a:endParaRPr lang="en-GB" dirty="0"/>
                    </a:p>
                  </a:txBody>
                  <a:tcPr marL="91443" marR="91443"/>
                </a:tc>
                <a:tc>
                  <a:txBody>
                    <a:bodyPr/>
                    <a:lstStyle/>
                    <a:p>
                      <a:pPr algn="ctr"/>
                      <a:r>
                        <a:rPr lang="en-GB" dirty="0" smtClean="0"/>
                        <a:t>x</a:t>
                      </a:r>
                      <a:endParaRPr lang="en-GB" dirty="0"/>
                    </a:p>
                  </a:txBody>
                  <a:tcPr marL="91443" marR="91443"/>
                </a:tc>
                <a:tc>
                  <a:txBody>
                    <a:bodyPr/>
                    <a:lstStyle/>
                    <a:p>
                      <a:pPr algn="ctr"/>
                      <a:r>
                        <a:rPr lang="en-GB" dirty="0" smtClean="0"/>
                        <a:t>x</a:t>
                      </a:r>
                      <a:endParaRPr lang="en-GB" dirty="0"/>
                    </a:p>
                  </a:txBody>
                  <a:tcPr marL="91443" marR="91443"/>
                </a:tc>
              </a:tr>
              <a:tr h="370840">
                <a:tc>
                  <a:txBody>
                    <a:bodyPr/>
                    <a:lstStyle/>
                    <a:p>
                      <a:r>
                        <a:rPr lang="en-GB" dirty="0" smtClean="0"/>
                        <a:t>GFRP</a:t>
                      </a:r>
                      <a:r>
                        <a:rPr lang="en-GB" baseline="0" dirty="0" smtClean="0"/>
                        <a:t> woven</a:t>
                      </a:r>
                      <a:endParaRPr lang="en-GB" dirty="0"/>
                    </a:p>
                  </a:txBody>
                  <a:tcPr marL="91443" marR="91443"/>
                </a:tc>
                <a:tc>
                  <a:txBody>
                    <a:bodyPr/>
                    <a:lstStyle/>
                    <a:p>
                      <a:pPr algn="ctr"/>
                      <a:r>
                        <a:rPr lang="en-GB" dirty="0" smtClean="0"/>
                        <a:t>x</a:t>
                      </a:r>
                      <a:endParaRPr lang="en-GB" dirty="0"/>
                    </a:p>
                  </a:txBody>
                  <a:tcPr marL="91443" marR="91443"/>
                </a:tc>
                <a:tc>
                  <a:txBody>
                    <a:bodyPr/>
                    <a:lstStyle/>
                    <a:p>
                      <a:pPr algn="ctr"/>
                      <a:r>
                        <a:rPr lang="en-GB" dirty="0" smtClean="0"/>
                        <a:t>x</a:t>
                      </a:r>
                      <a:endParaRPr lang="en-GB" dirty="0"/>
                    </a:p>
                  </a:txBody>
                  <a:tcPr marL="91443" marR="91443"/>
                </a:tc>
                <a:tc>
                  <a:txBody>
                    <a:bodyPr/>
                    <a:lstStyle/>
                    <a:p>
                      <a:pPr algn="ctr"/>
                      <a:r>
                        <a:rPr lang="en-GB" dirty="0" smtClean="0"/>
                        <a:t>x</a:t>
                      </a:r>
                      <a:endParaRPr lang="en-GB" dirty="0"/>
                    </a:p>
                  </a:txBody>
                  <a:tcPr marL="91443" marR="91443"/>
                </a:tc>
              </a:tr>
            </a:tbl>
          </a:graphicData>
        </a:graphic>
      </p:graphicFrame>
      <p:sp>
        <p:nvSpPr>
          <p:cNvPr id="6" name="Text Box 28"/>
          <p:cNvSpPr txBox="1">
            <a:spLocks noChangeArrowheads="1"/>
          </p:cNvSpPr>
          <p:nvPr/>
        </p:nvSpPr>
        <p:spPr bwMode="auto">
          <a:xfrm>
            <a:off x="214313" y="5535613"/>
            <a:ext cx="8715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bIns="0">
            <a:spAutoFit/>
          </a:bodyPr>
          <a:lstStyle>
            <a:lvl1pPr defTabSz="274638" eaLnBrk="0" hangingPunct="0">
              <a:tabLst>
                <a:tab pos="265113" algn="l"/>
              </a:tabLst>
              <a:defRPr sz="1200">
                <a:solidFill>
                  <a:schemeClr val="tx1"/>
                </a:solidFill>
                <a:latin typeface="Lucida Sans" pitchFamily="34" charset="0"/>
                <a:ea typeface="ＭＳ Ｐゴシック" pitchFamily="34" charset="-128"/>
              </a:defRPr>
            </a:lvl1pPr>
            <a:lvl2pPr marL="742950" indent="-285750" defTabSz="274638" eaLnBrk="0" hangingPunct="0">
              <a:tabLst>
                <a:tab pos="265113" algn="l"/>
              </a:tabLst>
              <a:defRPr sz="1200">
                <a:solidFill>
                  <a:schemeClr val="tx1"/>
                </a:solidFill>
                <a:latin typeface="Lucida Sans" pitchFamily="34" charset="0"/>
                <a:ea typeface="ＭＳ Ｐゴシック" pitchFamily="34" charset="-128"/>
              </a:defRPr>
            </a:lvl2pPr>
            <a:lvl3pPr marL="1143000" indent="-228600" defTabSz="274638" eaLnBrk="0" hangingPunct="0">
              <a:tabLst>
                <a:tab pos="265113" algn="l"/>
              </a:tabLst>
              <a:defRPr sz="1200">
                <a:solidFill>
                  <a:schemeClr val="tx1"/>
                </a:solidFill>
                <a:latin typeface="Lucida Sans" pitchFamily="34" charset="0"/>
                <a:ea typeface="ＭＳ Ｐゴシック" pitchFamily="34" charset="-128"/>
              </a:defRPr>
            </a:lvl3pPr>
            <a:lvl4pPr marL="1600200" indent="-228600" defTabSz="274638" eaLnBrk="0" hangingPunct="0">
              <a:tabLst>
                <a:tab pos="265113" algn="l"/>
              </a:tabLst>
              <a:defRPr sz="1200">
                <a:solidFill>
                  <a:schemeClr val="tx1"/>
                </a:solidFill>
                <a:latin typeface="Lucida Sans" pitchFamily="34" charset="0"/>
                <a:ea typeface="ＭＳ Ｐゴシック" pitchFamily="34" charset="-128"/>
              </a:defRPr>
            </a:lvl4pPr>
            <a:lvl5pPr marL="2057400" indent="-228600" defTabSz="274638" eaLnBrk="0" hangingPunct="0">
              <a:tabLst>
                <a:tab pos="265113" algn="l"/>
              </a:tabLst>
              <a:defRPr sz="1200">
                <a:solidFill>
                  <a:schemeClr val="tx1"/>
                </a:solidFill>
                <a:latin typeface="Lucida Sans" pitchFamily="34" charset="0"/>
                <a:ea typeface="ＭＳ Ｐゴシック" pitchFamily="34" charset="-128"/>
              </a:defRPr>
            </a:lvl5pPr>
            <a:lvl6pPr marL="25146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6pPr>
            <a:lvl7pPr marL="29718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7pPr>
            <a:lvl8pPr marL="34290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8pPr>
            <a:lvl9pPr marL="3886200" indent="-228600" defTabSz="274638" eaLnBrk="0" fontAlgn="base" hangingPunct="0">
              <a:spcBef>
                <a:spcPct val="0"/>
              </a:spcBef>
              <a:spcAft>
                <a:spcPct val="0"/>
              </a:spcAft>
              <a:tabLst>
                <a:tab pos="265113" algn="l"/>
              </a:tabLst>
              <a:defRPr sz="1200">
                <a:solidFill>
                  <a:schemeClr val="tx1"/>
                </a:solidFill>
                <a:latin typeface="Lucida Sans" pitchFamily="34" charset="0"/>
                <a:ea typeface="ＭＳ Ｐゴシック" pitchFamily="34" charset="-128"/>
              </a:defRPr>
            </a:lvl9pPr>
          </a:lstStyle>
          <a:p>
            <a:pPr algn="ctr">
              <a:lnSpc>
                <a:spcPct val="150000"/>
              </a:lnSpc>
              <a:spcAft>
                <a:spcPts val="1800"/>
              </a:spcAft>
            </a:pPr>
            <a:r>
              <a:rPr lang="en-GB" sz="2000" b="1">
                <a:solidFill>
                  <a:srgbClr val="323D43"/>
                </a:solidFill>
                <a:latin typeface="Georgia" pitchFamily="18" charset="0"/>
              </a:rPr>
              <a:t>Providing material characterisation of a range of materials over a range of strain rates!</a:t>
            </a:r>
          </a:p>
        </p:txBody>
      </p:sp>
    </p:spTree>
    <p:extLst>
      <p:ext uri="{BB962C8B-B14F-4D97-AF65-F5344CB8AC3E}">
        <p14:creationId xmlns:p14="http://schemas.microsoft.com/office/powerpoint/2010/main" val="2027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7"/>
          <p:cNvSpPr txBox="1">
            <a:spLocks noChangeArrowheads="1"/>
          </p:cNvSpPr>
          <p:nvPr/>
        </p:nvSpPr>
        <p:spPr bwMode="auto">
          <a:xfrm>
            <a:off x="285750" y="331788"/>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pPr eaLnBrk="0" fontAlgn="base" hangingPunct="0">
              <a:spcBef>
                <a:spcPct val="0"/>
              </a:spcBef>
              <a:spcAft>
                <a:spcPct val="0"/>
              </a:spcAft>
            </a:pPr>
            <a:r>
              <a:rPr lang="en-US" sz="3500" dirty="0">
                <a:solidFill>
                  <a:srgbClr val="014359"/>
                </a:solidFill>
              </a:rPr>
              <a:t>Synchronised DIC + IRT</a:t>
            </a:r>
          </a:p>
        </p:txBody>
      </p:sp>
      <p:sp>
        <p:nvSpPr>
          <p:cNvPr id="42" name="Rectangle 41"/>
          <p:cNvSpPr/>
          <p:nvPr/>
        </p:nvSpPr>
        <p:spPr>
          <a:xfrm>
            <a:off x="714375" y="1824038"/>
            <a:ext cx="1071563"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45" name="Rounded Rectangle 44"/>
          <p:cNvSpPr/>
          <p:nvPr/>
        </p:nvSpPr>
        <p:spPr bwMode="auto">
          <a:xfrm>
            <a:off x="34925" y="1200150"/>
            <a:ext cx="2773363" cy="5181600"/>
          </a:xfrm>
          <a:prstGeom prst="roundRect">
            <a:avLst>
              <a:gd name="adj" fmla="val 76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46" name="TextBox 15"/>
          <p:cNvSpPr txBox="1">
            <a:spLocks noChangeArrowheads="1"/>
          </p:cNvSpPr>
          <p:nvPr/>
        </p:nvSpPr>
        <p:spPr bwMode="auto">
          <a:xfrm>
            <a:off x="-36513" y="1214438"/>
            <a:ext cx="2873376" cy="708025"/>
          </a:xfrm>
          <a:prstGeom prst="rect">
            <a:avLst/>
          </a:prstGeom>
          <a:noFill/>
          <a:ln w="9525">
            <a:noFill/>
            <a:miter lim="800000"/>
            <a:headEnd/>
            <a:tailEnd/>
          </a:ln>
        </p:spPr>
        <p:txBody>
          <a:bodyPr wrap="none">
            <a:spAutoFit/>
          </a:bodyPr>
          <a:lstStyle/>
          <a:p>
            <a:pPr algn="ctr" rtl="1" eaLnBrk="0" fontAlgn="base" hangingPunct="0">
              <a:spcBef>
                <a:spcPct val="0"/>
              </a:spcBef>
              <a:spcAft>
                <a:spcPct val="0"/>
              </a:spcAft>
              <a:defRPr/>
            </a:pPr>
            <a:r>
              <a:rPr lang="en-GB" sz="2000" b="1" dirty="0">
                <a:solidFill>
                  <a:srgbClr val="323D43"/>
                </a:solidFill>
              </a:rPr>
              <a:t>Infra-red </a:t>
            </a:r>
          </a:p>
          <a:p>
            <a:pPr algn="ctr" rtl="1" eaLnBrk="0" fontAlgn="base" hangingPunct="0">
              <a:spcBef>
                <a:spcPct val="0"/>
              </a:spcBef>
              <a:spcAft>
                <a:spcPct val="0"/>
              </a:spcAft>
              <a:defRPr/>
            </a:pPr>
            <a:r>
              <a:rPr lang="en-GB" sz="2000" b="1" dirty="0">
                <a:solidFill>
                  <a:srgbClr val="323D43"/>
                </a:solidFill>
              </a:rPr>
              <a:t>thermography (IRT)</a:t>
            </a:r>
          </a:p>
        </p:txBody>
      </p:sp>
      <p:sp>
        <p:nvSpPr>
          <p:cNvPr id="50" name="Rounded Rectangle 49"/>
          <p:cNvSpPr/>
          <p:nvPr/>
        </p:nvSpPr>
        <p:spPr bwMode="auto">
          <a:xfrm>
            <a:off x="3419475" y="5291138"/>
            <a:ext cx="2160588" cy="109061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000" dirty="0">
                <a:solidFill>
                  <a:srgbClr val="FFFFFF"/>
                </a:solidFill>
              </a:rPr>
              <a:t>Material Characterisation</a:t>
            </a:r>
          </a:p>
        </p:txBody>
      </p:sp>
      <p:sp>
        <p:nvSpPr>
          <p:cNvPr id="51" name="Right Arrow 50"/>
          <p:cNvSpPr/>
          <p:nvPr/>
        </p:nvSpPr>
        <p:spPr bwMode="auto">
          <a:xfrm>
            <a:off x="2411413" y="5516563"/>
            <a:ext cx="1214437" cy="642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52" name="TextBox 30"/>
          <p:cNvSpPr txBox="1">
            <a:spLocks noChangeArrowheads="1"/>
          </p:cNvSpPr>
          <p:nvPr/>
        </p:nvSpPr>
        <p:spPr bwMode="auto">
          <a:xfrm>
            <a:off x="2339975" y="5621338"/>
            <a:ext cx="1150938" cy="40005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defRPr/>
            </a:pPr>
            <a:r>
              <a:rPr lang="en-GB" sz="2000" dirty="0">
                <a:solidFill>
                  <a:srgbClr val="FFFFFF"/>
                </a:solidFill>
              </a:rPr>
              <a:t>Thermal</a:t>
            </a:r>
          </a:p>
        </p:txBody>
      </p:sp>
      <p:sp>
        <p:nvSpPr>
          <p:cNvPr id="65" name="Freeform 64"/>
          <p:cNvSpPr/>
          <p:nvPr/>
        </p:nvSpPr>
        <p:spPr>
          <a:xfrm>
            <a:off x="8143875" y="2981325"/>
            <a:ext cx="615950" cy="455613"/>
          </a:xfrm>
          <a:custGeom>
            <a:avLst/>
            <a:gdLst>
              <a:gd name="connsiteX0" fmla="*/ 0 w 615384"/>
              <a:gd name="connsiteY0" fmla="*/ 142875 h 427461"/>
              <a:gd name="connsiteX1" fmla="*/ 0 w 615384"/>
              <a:gd name="connsiteY1" fmla="*/ 142875 h 427461"/>
              <a:gd name="connsiteX2" fmla="*/ 180975 w 615384"/>
              <a:gd name="connsiteY2" fmla="*/ 76200 h 427461"/>
              <a:gd name="connsiteX3" fmla="*/ 361950 w 615384"/>
              <a:gd name="connsiteY3" fmla="*/ 57150 h 427461"/>
              <a:gd name="connsiteX4" fmla="*/ 390525 w 615384"/>
              <a:gd name="connsiteY4" fmla="*/ 38100 h 427461"/>
              <a:gd name="connsiteX5" fmla="*/ 409575 w 615384"/>
              <a:gd name="connsiteY5" fmla="*/ 9525 h 427461"/>
              <a:gd name="connsiteX6" fmla="*/ 438150 w 615384"/>
              <a:gd name="connsiteY6" fmla="*/ 0 h 427461"/>
              <a:gd name="connsiteX7" fmla="*/ 466725 w 615384"/>
              <a:gd name="connsiteY7" fmla="*/ 57150 h 427461"/>
              <a:gd name="connsiteX8" fmla="*/ 485775 w 615384"/>
              <a:gd name="connsiteY8" fmla="*/ 95250 h 427461"/>
              <a:gd name="connsiteX9" fmla="*/ 533400 w 615384"/>
              <a:gd name="connsiteY9" fmla="*/ 209550 h 427461"/>
              <a:gd name="connsiteX10" fmla="*/ 561975 w 615384"/>
              <a:gd name="connsiteY10" fmla="*/ 238125 h 427461"/>
              <a:gd name="connsiteX11" fmla="*/ 600075 w 615384"/>
              <a:gd name="connsiteY11" fmla="*/ 323850 h 427461"/>
              <a:gd name="connsiteX12" fmla="*/ 590550 w 615384"/>
              <a:gd name="connsiteY12" fmla="*/ 409575 h 427461"/>
              <a:gd name="connsiteX13" fmla="*/ 485775 w 615384"/>
              <a:gd name="connsiteY13" fmla="*/ 390525 h 427461"/>
              <a:gd name="connsiteX14" fmla="*/ 400050 w 615384"/>
              <a:gd name="connsiteY14" fmla="*/ 333375 h 427461"/>
              <a:gd name="connsiteX15" fmla="*/ 361950 w 615384"/>
              <a:gd name="connsiteY15" fmla="*/ 314325 h 427461"/>
              <a:gd name="connsiteX16" fmla="*/ 304800 w 615384"/>
              <a:gd name="connsiteY16" fmla="*/ 276225 h 427461"/>
              <a:gd name="connsiteX17" fmla="*/ 219075 w 615384"/>
              <a:gd name="connsiteY17" fmla="*/ 257175 h 427461"/>
              <a:gd name="connsiteX18" fmla="*/ 190500 w 615384"/>
              <a:gd name="connsiteY18" fmla="*/ 238125 h 427461"/>
              <a:gd name="connsiteX19" fmla="*/ 161925 w 615384"/>
              <a:gd name="connsiteY19" fmla="*/ 209550 h 427461"/>
              <a:gd name="connsiteX20" fmla="*/ 66675 w 615384"/>
              <a:gd name="connsiteY20" fmla="*/ 190500 h 427461"/>
              <a:gd name="connsiteX21" fmla="*/ 38100 w 615384"/>
              <a:gd name="connsiteY21" fmla="*/ 171450 h 427461"/>
              <a:gd name="connsiteX22" fmla="*/ 0 w 615384"/>
              <a:gd name="connsiteY22" fmla="*/ 142875 h 4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384" h="427461">
                <a:moveTo>
                  <a:pt x="0" y="142875"/>
                </a:moveTo>
                <a:lnTo>
                  <a:pt x="0" y="142875"/>
                </a:lnTo>
                <a:cubicBezTo>
                  <a:pt x="59744" y="115719"/>
                  <a:pt x="114555" y="83192"/>
                  <a:pt x="180975" y="76200"/>
                </a:cubicBezTo>
                <a:lnTo>
                  <a:pt x="361950" y="57150"/>
                </a:lnTo>
                <a:cubicBezTo>
                  <a:pt x="371475" y="50800"/>
                  <a:pt x="382430" y="46195"/>
                  <a:pt x="390525" y="38100"/>
                </a:cubicBezTo>
                <a:cubicBezTo>
                  <a:pt x="398620" y="30005"/>
                  <a:pt x="400636" y="16676"/>
                  <a:pt x="409575" y="9525"/>
                </a:cubicBezTo>
                <a:cubicBezTo>
                  <a:pt x="417415" y="3253"/>
                  <a:pt x="428625" y="3175"/>
                  <a:pt x="438150" y="0"/>
                </a:cubicBezTo>
                <a:cubicBezTo>
                  <a:pt x="474759" y="54914"/>
                  <a:pt x="443064" y="1941"/>
                  <a:pt x="466725" y="57150"/>
                </a:cubicBezTo>
                <a:cubicBezTo>
                  <a:pt x="472318" y="70201"/>
                  <a:pt x="480789" y="81955"/>
                  <a:pt x="485775" y="95250"/>
                </a:cubicBezTo>
                <a:cubicBezTo>
                  <a:pt x="503160" y="141611"/>
                  <a:pt x="487335" y="163485"/>
                  <a:pt x="533400" y="209550"/>
                </a:cubicBezTo>
                <a:cubicBezTo>
                  <a:pt x="542925" y="219075"/>
                  <a:pt x="554503" y="226917"/>
                  <a:pt x="561975" y="238125"/>
                </a:cubicBezTo>
                <a:cubicBezTo>
                  <a:pt x="584018" y="271190"/>
                  <a:pt x="589010" y="290656"/>
                  <a:pt x="600075" y="323850"/>
                </a:cubicBezTo>
                <a:cubicBezTo>
                  <a:pt x="596900" y="352425"/>
                  <a:pt x="615384" y="395088"/>
                  <a:pt x="590550" y="409575"/>
                </a:cubicBezTo>
                <a:cubicBezTo>
                  <a:pt x="559888" y="427461"/>
                  <a:pt x="519249" y="402339"/>
                  <a:pt x="485775" y="390525"/>
                </a:cubicBezTo>
                <a:cubicBezTo>
                  <a:pt x="453390" y="379095"/>
                  <a:pt x="430530" y="348615"/>
                  <a:pt x="400050" y="333375"/>
                </a:cubicBezTo>
                <a:cubicBezTo>
                  <a:pt x="387350" y="327025"/>
                  <a:pt x="374126" y="321630"/>
                  <a:pt x="361950" y="314325"/>
                </a:cubicBezTo>
                <a:cubicBezTo>
                  <a:pt x="342317" y="302545"/>
                  <a:pt x="327012" y="281778"/>
                  <a:pt x="304800" y="276225"/>
                </a:cubicBezTo>
                <a:cubicBezTo>
                  <a:pt x="250994" y="262773"/>
                  <a:pt x="279537" y="269267"/>
                  <a:pt x="219075" y="257175"/>
                </a:cubicBezTo>
                <a:cubicBezTo>
                  <a:pt x="209550" y="250825"/>
                  <a:pt x="199294" y="245454"/>
                  <a:pt x="190500" y="238125"/>
                </a:cubicBezTo>
                <a:cubicBezTo>
                  <a:pt x="180152" y="229501"/>
                  <a:pt x="173133" y="217022"/>
                  <a:pt x="161925" y="209550"/>
                </a:cubicBezTo>
                <a:cubicBezTo>
                  <a:pt x="143789" y="197459"/>
                  <a:pt x="72322" y="191307"/>
                  <a:pt x="66675" y="190500"/>
                </a:cubicBezTo>
                <a:cubicBezTo>
                  <a:pt x="57150" y="184150"/>
                  <a:pt x="46195" y="179545"/>
                  <a:pt x="38100" y="171450"/>
                </a:cubicBezTo>
                <a:cubicBezTo>
                  <a:pt x="30005" y="163355"/>
                  <a:pt x="6350" y="147637"/>
                  <a:pt x="0" y="142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12298" name="Rectangle 45"/>
          <p:cNvSpPr>
            <a:spLocks noChangeArrowheads="1"/>
          </p:cNvSpPr>
          <p:nvPr/>
        </p:nvSpPr>
        <p:spPr bwMode="auto">
          <a:xfrm>
            <a:off x="642938" y="1857375"/>
            <a:ext cx="1000125" cy="78581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bIns="0">
            <a:spAutoFit/>
          </a:bodyPr>
          <a:lstStyle/>
          <a:p>
            <a:pPr algn="ctr" eaLnBrk="0" fontAlgn="base" hangingPunct="0">
              <a:spcBef>
                <a:spcPct val="0"/>
              </a:spcBef>
              <a:spcAft>
                <a:spcPct val="0"/>
              </a:spcAft>
            </a:pPr>
            <a:endParaRPr lang="en-US" sz="1600">
              <a:solidFill>
                <a:srgbClr val="323D43"/>
              </a:solidFill>
            </a:endParaRPr>
          </a:p>
        </p:txBody>
      </p:sp>
      <p:pic>
        <p:nvPicPr>
          <p:cNvPr id="12299"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038" y="1323975"/>
            <a:ext cx="2303462"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7638" y="1989138"/>
            <a:ext cx="2160587"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1230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296" r="1410" b="10185"/>
          <a:stretch>
            <a:fillRect/>
          </a:stretch>
        </p:blipFill>
        <p:spPr bwMode="auto">
          <a:xfrm>
            <a:off x="250825" y="1989138"/>
            <a:ext cx="219710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7"/>
          <p:cNvSpPr txBox="1">
            <a:spLocks noChangeArrowheads="1"/>
          </p:cNvSpPr>
          <p:nvPr/>
        </p:nvSpPr>
        <p:spPr bwMode="auto">
          <a:xfrm>
            <a:off x="6334125" y="1341438"/>
            <a:ext cx="2540000" cy="706437"/>
          </a:xfrm>
          <a:prstGeom prst="rect">
            <a:avLst/>
          </a:prstGeom>
          <a:noFill/>
          <a:ln w="9525">
            <a:noFill/>
            <a:miter lim="800000"/>
            <a:headEnd/>
            <a:tailEnd/>
          </a:ln>
        </p:spPr>
        <p:txBody>
          <a:bodyPr wrap="none">
            <a:spAutoFit/>
          </a:bodyPr>
          <a:lstStyle/>
          <a:p>
            <a:pPr algn="ctr" rtl="1" eaLnBrk="0" fontAlgn="base" hangingPunct="0">
              <a:spcBef>
                <a:spcPct val="0"/>
              </a:spcBef>
              <a:spcAft>
                <a:spcPct val="0"/>
              </a:spcAft>
              <a:defRPr/>
            </a:pPr>
            <a:r>
              <a:rPr lang="en-GB" sz="2000" b="1" dirty="0">
                <a:solidFill>
                  <a:srgbClr val="323D43"/>
                </a:solidFill>
              </a:rPr>
              <a:t>Digital Image</a:t>
            </a:r>
          </a:p>
          <a:p>
            <a:pPr algn="ctr" rtl="1" eaLnBrk="0" fontAlgn="base" hangingPunct="0">
              <a:spcBef>
                <a:spcPct val="0"/>
              </a:spcBef>
              <a:spcAft>
                <a:spcPct val="0"/>
              </a:spcAft>
              <a:defRPr/>
            </a:pPr>
            <a:r>
              <a:rPr lang="en-GB" sz="2000" b="1" dirty="0">
                <a:solidFill>
                  <a:srgbClr val="323D43"/>
                </a:solidFill>
              </a:rPr>
              <a:t> correlation (DIC)</a:t>
            </a:r>
          </a:p>
        </p:txBody>
      </p:sp>
      <p:pic>
        <p:nvPicPr>
          <p:cNvPr id="69" name="Picture 3" descr="\\soton.ac.uk\ude\personalfiles\users\dac400\mydesktop\Images_website\Front_screen1.jpg"/>
          <p:cNvPicPr>
            <a:picLocks noChangeAspect="1" noChangeArrowheads="1"/>
          </p:cNvPicPr>
          <p:nvPr/>
        </p:nvPicPr>
        <p:blipFill>
          <a:blip r:embed="rId5" cstate="print"/>
          <a:srcRect/>
          <a:stretch>
            <a:fillRect/>
          </a:stretch>
        </p:blipFill>
        <p:spPr bwMode="auto">
          <a:xfrm>
            <a:off x="6477000" y="4513263"/>
            <a:ext cx="2339975" cy="157956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p:spPr>
      </p:pic>
      <p:sp>
        <p:nvSpPr>
          <p:cNvPr id="62" name="Down Arrow 61"/>
          <p:cNvSpPr/>
          <p:nvPr/>
        </p:nvSpPr>
        <p:spPr bwMode="auto">
          <a:xfrm>
            <a:off x="7316788" y="3938588"/>
            <a:ext cx="642937" cy="719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71" name="Rounded Rectangle 70"/>
          <p:cNvSpPr/>
          <p:nvPr/>
        </p:nvSpPr>
        <p:spPr bwMode="auto">
          <a:xfrm>
            <a:off x="6264275" y="1196975"/>
            <a:ext cx="2771775" cy="5181600"/>
          </a:xfrm>
          <a:prstGeom prst="roundRect">
            <a:avLst>
              <a:gd name="adj" fmla="val 76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72" name="Rounded Rectangle 71"/>
          <p:cNvSpPr/>
          <p:nvPr/>
        </p:nvSpPr>
        <p:spPr bwMode="auto">
          <a:xfrm>
            <a:off x="3132138" y="1196975"/>
            <a:ext cx="2771775" cy="3700463"/>
          </a:xfrm>
          <a:prstGeom prst="roundRect">
            <a:avLst>
              <a:gd name="adj" fmla="val 76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47" name="Right Arrow 46"/>
          <p:cNvSpPr/>
          <p:nvPr/>
        </p:nvSpPr>
        <p:spPr bwMode="auto">
          <a:xfrm rot="10800000">
            <a:off x="2339975" y="2636838"/>
            <a:ext cx="1071563" cy="681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40" name="Right Arrow 39"/>
          <p:cNvSpPr/>
          <p:nvPr/>
        </p:nvSpPr>
        <p:spPr bwMode="auto">
          <a:xfrm>
            <a:off x="5553075" y="2643188"/>
            <a:ext cx="1000125" cy="681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41" name="TextBox 21"/>
          <p:cNvSpPr txBox="1">
            <a:spLocks noChangeArrowheads="1"/>
          </p:cNvSpPr>
          <p:nvPr/>
        </p:nvSpPr>
        <p:spPr bwMode="auto">
          <a:xfrm>
            <a:off x="5508625" y="2781300"/>
            <a:ext cx="1012825" cy="40005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defRPr/>
            </a:pPr>
            <a:r>
              <a:rPr lang="en-GB" sz="2000" dirty="0">
                <a:solidFill>
                  <a:srgbClr val="FFFFFF"/>
                </a:solidFill>
              </a:rPr>
              <a:t>Trigger</a:t>
            </a:r>
          </a:p>
        </p:txBody>
      </p:sp>
      <p:sp>
        <p:nvSpPr>
          <p:cNvPr id="48" name="TextBox 20"/>
          <p:cNvSpPr txBox="1">
            <a:spLocks noChangeArrowheads="1"/>
          </p:cNvSpPr>
          <p:nvPr/>
        </p:nvSpPr>
        <p:spPr bwMode="auto">
          <a:xfrm>
            <a:off x="2411413" y="2773363"/>
            <a:ext cx="1012825" cy="40005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defRPr/>
            </a:pPr>
            <a:r>
              <a:rPr lang="en-GB" sz="2000" dirty="0">
                <a:solidFill>
                  <a:srgbClr val="FFFFFF"/>
                </a:solidFill>
              </a:rPr>
              <a:t>Trigger</a:t>
            </a:r>
          </a:p>
        </p:txBody>
      </p:sp>
      <p:sp>
        <p:nvSpPr>
          <p:cNvPr id="53" name="Right Arrow 52"/>
          <p:cNvSpPr/>
          <p:nvPr/>
        </p:nvSpPr>
        <p:spPr bwMode="auto">
          <a:xfrm rot="10800000">
            <a:off x="5418138" y="5516563"/>
            <a:ext cx="1241425" cy="700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54" name="TextBox 32"/>
          <p:cNvSpPr txBox="1">
            <a:spLocks noChangeArrowheads="1"/>
          </p:cNvSpPr>
          <p:nvPr/>
        </p:nvSpPr>
        <p:spPr bwMode="auto">
          <a:xfrm>
            <a:off x="5661025" y="5673725"/>
            <a:ext cx="1143000" cy="40005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GB" sz="2000" dirty="0">
                <a:solidFill>
                  <a:srgbClr val="FFFFFF"/>
                </a:solidFill>
              </a:rPr>
              <a:t>Strain</a:t>
            </a:r>
          </a:p>
        </p:txBody>
      </p:sp>
      <p:sp>
        <p:nvSpPr>
          <p:cNvPr id="55" name="Down Arrow 54"/>
          <p:cNvSpPr/>
          <p:nvPr/>
        </p:nvSpPr>
        <p:spPr bwMode="auto">
          <a:xfrm>
            <a:off x="3933825" y="4702175"/>
            <a:ext cx="1143000" cy="671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
        <p:nvSpPr>
          <p:cNvPr id="56" name="TextBox 34"/>
          <p:cNvSpPr txBox="1">
            <a:spLocks noChangeArrowheads="1"/>
          </p:cNvSpPr>
          <p:nvPr/>
        </p:nvSpPr>
        <p:spPr bwMode="auto">
          <a:xfrm>
            <a:off x="4127500" y="4897438"/>
            <a:ext cx="755650" cy="40005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defRPr/>
            </a:pPr>
            <a:r>
              <a:rPr lang="en-GB" sz="2000" dirty="0">
                <a:solidFill>
                  <a:srgbClr val="FFFFFF"/>
                </a:solidFill>
              </a:rPr>
              <a:t>Load</a:t>
            </a:r>
          </a:p>
        </p:txBody>
      </p:sp>
      <p:pic>
        <p:nvPicPr>
          <p:cNvPr id="1231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r="12613"/>
          <a:stretch>
            <a:fillRect/>
          </a:stretch>
        </p:blipFill>
        <p:spPr bwMode="auto">
          <a:xfrm>
            <a:off x="687388" y="4549775"/>
            <a:ext cx="1363662"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Down Arrow 72"/>
          <p:cNvSpPr/>
          <p:nvPr/>
        </p:nvSpPr>
        <p:spPr bwMode="auto">
          <a:xfrm>
            <a:off x="1049338" y="3938588"/>
            <a:ext cx="642937" cy="719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600">
              <a:solidFill>
                <a:srgbClr val="FFFFFF"/>
              </a:solidFill>
            </a:endParaRPr>
          </a:p>
        </p:txBody>
      </p:sp>
    </p:spTree>
    <p:extLst>
      <p:ext uri="{BB962C8B-B14F-4D97-AF65-F5344CB8AC3E}">
        <p14:creationId xmlns:p14="http://schemas.microsoft.com/office/powerpoint/2010/main" val="596608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7"/>
          <p:cNvSpPr txBox="1">
            <a:spLocks noChangeArrowheads="1"/>
          </p:cNvSpPr>
          <p:nvPr/>
        </p:nvSpPr>
        <p:spPr bwMode="auto">
          <a:xfrm>
            <a:off x="323850" y="357188"/>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eaLnBrk="1" hangingPunct="1"/>
            <a:r>
              <a:rPr lang="en-GB" sz="3500" dirty="0" smtClean="0">
                <a:solidFill>
                  <a:schemeClr val="tx2"/>
                </a:solidFill>
                <a:latin typeface="Georgia" pitchFamily="18" charset="0"/>
              </a:rPr>
              <a:t>GFRP in tension</a:t>
            </a:r>
          </a:p>
          <a:p>
            <a:pPr algn="l" eaLnBrk="1" hangingPunct="1"/>
            <a:r>
              <a:rPr lang="en-GB" sz="3500" i="1" dirty="0">
                <a:solidFill>
                  <a:schemeClr val="tx2"/>
                </a:solidFill>
                <a:latin typeface="Georgia" pitchFamily="18" charset="0"/>
              </a:rPr>
              <a:t>	</a:t>
            </a:r>
            <a:r>
              <a:rPr lang="en-GB" sz="3500" i="1" dirty="0" smtClean="0">
                <a:solidFill>
                  <a:schemeClr val="tx2"/>
                </a:solidFill>
                <a:latin typeface="Georgia" pitchFamily="18" charset="0"/>
              </a:rPr>
              <a:t>Experimental setup</a:t>
            </a:r>
            <a:endParaRPr lang="en-US" sz="3500" i="1" dirty="0">
              <a:solidFill>
                <a:schemeClr val="tx2"/>
              </a:solidFill>
              <a:latin typeface="Georgia" pitchFamily="18" charset="0"/>
            </a:endParaRPr>
          </a:p>
        </p:txBody>
      </p:sp>
      <p:pic>
        <p:nvPicPr>
          <p:cNvPr id="6963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31" b="6982"/>
          <a:stretch/>
        </p:blipFill>
        <p:spPr bwMode="auto">
          <a:xfrm>
            <a:off x="6482341" y="3891430"/>
            <a:ext cx="2196000" cy="128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734" b="5790"/>
          <a:stretch/>
        </p:blipFill>
        <p:spPr bwMode="auto">
          <a:xfrm>
            <a:off x="3502226" y="3571256"/>
            <a:ext cx="2664000" cy="224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303" b="6558"/>
          <a:stretch/>
        </p:blipFill>
        <p:spPr bwMode="auto">
          <a:xfrm>
            <a:off x="1" y="3560623"/>
            <a:ext cx="3248799"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1619" r="14607"/>
          <a:stretch/>
        </p:blipFill>
        <p:spPr>
          <a:xfrm>
            <a:off x="3125961" y="1358195"/>
            <a:ext cx="3060000" cy="2245359"/>
          </a:xfrm>
          <a:prstGeom prst="rect">
            <a:avLst/>
          </a:prstGeom>
        </p:spPr>
      </p:pic>
      <p:pic>
        <p:nvPicPr>
          <p:cNvPr id="6" name="Picture 5"/>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1744" r="14035"/>
          <a:stretch/>
        </p:blipFill>
        <p:spPr>
          <a:xfrm>
            <a:off x="6241311" y="1522644"/>
            <a:ext cx="2844663" cy="2022390"/>
          </a:xfrm>
          <a:prstGeom prst="rect">
            <a:avLst/>
          </a:prstGeom>
        </p:spPr>
      </p:pic>
      <p:pic>
        <p:nvPicPr>
          <p:cNvPr id="7" name="Picture 6"/>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452" r="12559"/>
          <a:stretch/>
        </p:blipFill>
        <p:spPr>
          <a:xfrm>
            <a:off x="-53174" y="1495014"/>
            <a:ext cx="3037981" cy="1955156"/>
          </a:xfrm>
          <a:prstGeom prst="rect">
            <a:avLst/>
          </a:prstGeom>
        </p:spPr>
      </p:pic>
      <p:sp>
        <p:nvSpPr>
          <p:cNvPr id="8" name="Rounded Rectangle 7"/>
          <p:cNvSpPr/>
          <p:nvPr/>
        </p:nvSpPr>
        <p:spPr bwMode="auto">
          <a:xfrm>
            <a:off x="1004514" y="1690582"/>
            <a:ext cx="1007667" cy="459700"/>
          </a:xfrm>
          <a:prstGeom prst="roundRect">
            <a:avLst/>
          </a:prstGeom>
          <a:solidFill>
            <a:schemeClr val="tx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eaLnBrk="0" fontAlgn="base" latinLnBrk="0" hangingPunct="0">
              <a:lnSpc>
                <a:spcPct val="100000"/>
              </a:lnSpc>
              <a:spcBef>
                <a:spcPct val="0"/>
              </a:spcBef>
              <a:spcAft>
                <a:spcPct val="0"/>
              </a:spcAft>
              <a:buClrTx/>
              <a:buSzTx/>
              <a:buFontTx/>
              <a:buNone/>
              <a:tabLst/>
            </a:pPr>
            <a:r>
              <a:rPr lang="en-GB" dirty="0" smtClean="0">
                <a:solidFill>
                  <a:schemeClr val="bg1"/>
                </a:solidFill>
                <a:ea typeface="ＭＳ Ｐゴシック" pitchFamily="16" charset="-128"/>
              </a:rPr>
              <a:t>0.001 m/s</a:t>
            </a:r>
          </a:p>
          <a:p>
            <a:pPr marL="0" marR="0" indent="0" algn="ctr" defTabSz="91440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bg1"/>
                </a:solidFill>
                <a:effectLst/>
                <a:latin typeface="Lucida Sans" pitchFamily="34" charset="0"/>
                <a:ea typeface="ＭＳ Ｐゴシック" pitchFamily="16" charset="-128"/>
              </a:rPr>
              <a:t>@</a:t>
            </a:r>
            <a:r>
              <a:rPr kumimoji="0" lang="en-GB" sz="1200" b="0" i="0" u="none" strike="noStrike" cap="none" normalizeH="0" dirty="0" smtClean="0">
                <a:ln>
                  <a:noFill/>
                </a:ln>
                <a:solidFill>
                  <a:schemeClr val="bg1"/>
                </a:solidFill>
                <a:effectLst/>
                <a:latin typeface="Lucida Sans" pitchFamily="34" charset="0"/>
                <a:ea typeface="ＭＳ Ｐゴシック" pitchFamily="16" charset="-128"/>
              </a:rPr>
              <a:t> 50 Hz</a:t>
            </a:r>
            <a:endParaRPr kumimoji="0" lang="en-GB" sz="1200" b="0" i="0" u="none" strike="noStrike" cap="none" normalizeH="0" baseline="0" dirty="0" smtClean="0">
              <a:ln>
                <a:noFill/>
              </a:ln>
              <a:solidFill>
                <a:schemeClr val="bg1"/>
              </a:solidFill>
              <a:effectLst/>
              <a:latin typeface="Lucida Sans" pitchFamily="34" charset="0"/>
              <a:ea typeface="ＭＳ Ｐゴシック" pitchFamily="16" charset="-128"/>
            </a:endParaRPr>
          </a:p>
        </p:txBody>
      </p:sp>
      <p:sp>
        <p:nvSpPr>
          <p:cNvPr id="14" name="Rounded Rectangle 13"/>
          <p:cNvSpPr/>
          <p:nvPr/>
        </p:nvSpPr>
        <p:spPr bwMode="auto">
          <a:xfrm>
            <a:off x="3905821" y="1690582"/>
            <a:ext cx="1145864" cy="459700"/>
          </a:xfrm>
          <a:prstGeom prst="roundRect">
            <a:avLst/>
          </a:prstGeom>
          <a:solidFill>
            <a:schemeClr val="tx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eaLnBrk="0" fontAlgn="base" latinLnBrk="0" hangingPunct="0">
              <a:lnSpc>
                <a:spcPct val="100000"/>
              </a:lnSpc>
              <a:spcBef>
                <a:spcPct val="0"/>
              </a:spcBef>
              <a:spcAft>
                <a:spcPct val="0"/>
              </a:spcAft>
              <a:buClrTx/>
              <a:buSzTx/>
              <a:buFontTx/>
              <a:buNone/>
              <a:tabLst/>
            </a:pPr>
            <a:r>
              <a:rPr lang="en-GB" dirty="0">
                <a:solidFill>
                  <a:schemeClr val="bg1"/>
                </a:solidFill>
                <a:ea typeface="ＭＳ Ｐゴシック" pitchFamily="16" charset="-128"/>
              </a:rPr>
              <a:t>1</a:t>
            </a:r>
            <a:r>
              <a:rPr lang="en-GB" dirty="0" smtClean="0">
                <a:solidFill>
                  <a:schemeClr val="bg1"/>
                </a:solidFill>
                <a:ea typeface="ＭＳ Ｐゴシック" pitchFamily="16" charset="-128"/>
              </a:rPr>
              <a:t> m/s</a:t>
            </a:r>
          </a:p>
          <a:p>
            <a:pPr marL="0" marR="0" indent="0" algn="ctr" defTabSz="91440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bg1"/>
                </a:solidFill>
                <a:effectLst/>
                <a:latin typeface="Lucida Sans" pitchFamily="34" charset="0"/>
                <a:ea typeface="ＭＳ Ｐゴシック" pitchFamily="16" charset="-128"/>
              </a:rPr>
              <a:t>@</a:t>
            </a:r>
            <a:r>
              <a:rPr kumimoji="0" lang="en-GB" sz="1200" b="0" i="0" u="none" strike="noStrike" cap="none" normalizeH="0" dirty="0" smtClean="0">
                <a:ln>
                  <a:noFill/>
                </a:ln>
                <a:solidFill>
                  <a:schemeClr val="bg1"/>
                </a:solidFill>
                <a:effectLst/>
                <a:latin typeface="Lucida Sans" pitchFamily="34" charset="0"/>
                <a:ea typeface="ＭＳ Ｐゴシック" pitchFamily="16" charset="-128"/>
              </a:rPr>
              <a:t> 15000 Hz</a:t>
            </a:r>
            <a:endParaRPr kumimoji="0" lang="en-GB" sz="1200" b="0" i="0" u="none" strike="noStrike" cap="none" normalizeH="0" baseline="0" dirty="0" smtClean="0">
              <a:ln>
                <a:noFill/>
              </a:ln>
              <a:solidFill>
                <a:schemeClr val="bg1"/>
              </a:solidFill>
              <a:effectLst/>
              <a:latin typeface="Lucida Sans" pitchFamily="34" charset="0"/>
              <a:ea typeface="ＭＳ Ｐゴシック" pitchFamily="16" charset="-128"/>
            </a:endParaRPr>
          </a:p>
        </p:txBody>
      </p:sp>
      <p:sp>
        <p:nvSpPr>
          <p:cNvPr id="15" name="Rounded Rectangle 14"/>
          <p:cNvSpPr/>
          <p:nvPr/>
        </p:nvSpPr>
        <p:spPr bwMode="auto">
          <a:xfrm>
            <a:off x="6992929" y="1690582"/>
            <a:ext cx="1145864" cy="459700"/>
          </a:xfrm>
          <a:prstGeom prst="roundRect">
            <a:avLst/>
          </a:prstGeom>
          <a:solidFill>
            <a:schemeClr val="tx1"/>
          </a:solidFill>
          <a:ln w="12700" cap="flat" cmpd="sng" algn="ctr">
            <a:solidFill>
              <a:schemeClr val="accent2"/>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eaLnBrk="0" fontAlgn="base" latinLnBrk="0" hangingPunct="0">
              <a:lnSpc>
                <a:spcPct val="100000"/>
              </a:lnSpc>
              <a:spcBef>
                <a:spcPct val="0"/>
              </a:spcBef>
              <a:spcAft>
                <a:spcPct val="0"/>
              </a:spcAft>
              <a:buClrTx/>
              <a:buSzTx/>
              <a:buFontTx/>
              <a:buNone/>
              <a:tabLst/>
            </a:pPr>
            <a:r>
              <a:rPr lang="en-GB" dirty="0" smtClean="0">
                <a:solidFill>
                  <a:schemeClr val="bg1"/>
                </a:solidFill>
                <a:ea typeface="ＭＳ Ｐゴシック" pitchFamily="16" charset="-128"/>
              </a:rPr>
              <a:t>10 m/s</a:t>
            </a:r>
          </a:p>
          <a:p>
            <a:pPr marL="0" marR="0" indent="0" algn="ctr" defTabSz="91440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bg1"/>
                </a:solidFill>
                <a:effectLst/>
                <a:latin typeface="Lucida Sans" pitchFamily="34" charset="0"/>
                <a:ea typeface="ＭＳ Ｐゴシック" pitchFamily="16" charset="-128"/>
              </a:rPr>
              <a:t>@</a:t>
            </a:r>
            <a:r>
              <a:rPr kumimoji="0" lang="en-GB" sz="1200" b="0" i="0" u="none" strike="noStrike" cap="none" normalizeH="0" dirty="0" smtClean="0">
                <a:ln>
                  <a:noFill/>
                </a:ln>
                <a:solidFill>
                  <a:schemeClr val="bg1"/>
                </a:solidFill>
                <a:effectLst/>
                <a:latin typeface="Lucida Sans" pitchFamily="34" charset="0"/>
                <a:ea typeface="ＭＳ Ｐゴシック" pitchFamily="16" charset="-128"/>
              </a:rPr>
              <a:t> 30000 Hz</a:t>
            </a:r>
            <a:endParaRPr kumimoji="0" lang="en-GB" sz="1200" b="0" i="0" u="none" strike="noStrike" cap="none" normalizeH="0" baseline="0" dirty="0" smtClean="0">
              <a:ln>
                <a:noFill/>
              </a:ln>
              <a:solidFill>
                <a:schemeClr val="bg1"/>
              </a:solidFill>
              <a:effectLst/>
              <a:latin typeface="Lucida Sans" pitchFamily="34" charset="0"/>
              <a:ea typeface="ＭＳ Ｐゴシック" pitchFamily="16" charset="-128"/>
            </a:endParaRPr>
          </a:p>
        </p:txBody>
      </p:sp>
      <p:sp>
        <p:nvSpPr>
          <p:cNvPr id="9" name="Rectangle 8"/>
          <p:cNvSpPr/>
          <p:nvPr/>
        </p:nvSpPr>
        <p:spPr bwMode="auto">
          <a:xfrm>
            <a:off x="691117" y="4136065"/>
            <a:ext cx="1656000" cy="680483"/>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17" name="Rectangle 16"/>
          <p:cNvSpPr/>
          <p:nvPr/>
        </p:nvSpPr>
        <p:spPr bwMode="auto">
          <a:xfrm>
            <a:off x="3884555" y="4139603"/>
            <a:ext cx="1656000" cy="680483"/>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18" name="Rectangle 17"/>
          <p:cNvSpPr/>
          <p:nvPr/>
        </p:nvSpPr>
        <p:spPr bwMode="auto">
          <a:xfrm>
            <a:off x="6865333" y="4132508"/>
            <a:ext cx="1656000" cy="680483"/>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Tree>
    <p:extLst>
      <p:ext uri="{BB962C8B-B14F-4D97-AF65-F5344CB8AC3E}">
        <p14:creationId xmlns:p14="http://schemas.microsoft.com/office/powerpoint/2010/main" val="396096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859" r="5253"/>
          <a:stretch/>
        </p:blipFill>
        <p:spPr>
          <a:xfrm>
            <a:off x="-12564" y="1006475"/>
            <a:ext cx="4500000" cy="3560743"/>
          </a:xfrm>
          <a:prstGeom prst="rect">
            <a:avLst/>
          </a:prstGeom>
        </p:spPr>
      </p:pic>
      <p:pic>
        <p:nvPicPr>
          <p:cNvPr id="32" name="Picture 3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629" r="23566"/>
          <a:stretch/>
        </p:blipFill>
        <p:spPr>
          <a:xfrm>
            <a:off x="4468964" y="1023434"/>
            <a:ext cx="4524302" cy="3420000"/>
          </a:xfrm>
          <a:prstGeom prst="rect">
            <a:avLst/>
          </a:prstGeom>
        </p:spPr>
      </p:pic>
      <p:grpSp>
        <p:nvGrpSpPr>
          <p:cNvPr id="4" name="Group 3"/>
          <p:cNvGrpSpPr/>
          <p:nvPr/>
        </p:nvGrpSpPr>
        <p:grpSpPr>
          <a:xfrm>
            <a:off x="0" y="3482385"/>
            <a:ext cx="8303345" cy="3035405"/>
            <a:chOff x="0" y="3482385"/>
            <a:chExt cx="8303345" cy="3035405"/>
          </a:xfrm>
        </p:grpSpPr>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55" t="1276" r="32115" b="10093"/>
            <a:stretch/>
          </p:blipFill>
          <p:spPr bwMode="auto">
            <a:xfrm>
              <a:off x="321274" y="4818218"/>
              <a:ext cx="900000" cy="130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rrowheads="1"/>
            </p:cNvPicPr>
            <p:nvPr/>
          </p:nvPicPr>
          <p:blipFill rotWithShape="1">
            <a:blip r:embed="rId6" cstate="print">
              <a:extLst>
                <a:ext uri="{28A0092B-C50C-407E-A947-70E740481C1C}">
                  <a14:useLocalDpi xmlns:a14="http://schemas.microsoft.com/office/drawing/2010/main" val="0"/>
                </a:ext>
              </a:extLst>
            </a:blip>
            <a:srcRect l="92011" t="2164" r="6126" b="6549"/>
            <a:stretch/>
          </p:blipFill>
          <p:spPr bwMode="auto">
            <a:xfrm>
              <a:off x="3954110" y="4794534"/>
              <a:ext cx="18472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4138838" y="4696312"/>
              <a:ext cx="429496" cy="338554"/>
            </a:xfrm>
            <a:prstGeom prst="rect">
              <a:avLst/>
            </a:prstGeom>
            <a:noFill/>
          </p:spPr>
          <p:txBody>
            <a:bodyPr wrap="square" rtlCol="0">
              <a:spAutoFit/>
            </a:bodyPr>
            <a:lstStyle/>
            <a:p>
              <a:pPr algn="just"/>
              <a:r>
                <a:rPr lang="en-GB" sz="1600" dirty="0" smtClean="0">
                  <a:latin typeface="Arial Narrow" pitchFamily="34" charset="0"/>
                  <a:cs typeface="Arial" pitchFamily="34" charset="0"/>
                </a:rPr>
                <a:t>3.0</a:t>
              </a:r>
              <a:endParaRPr lang="en-GB" sz="1600" dirty="0">
                <a:latin typeface="Arial Narrow" pitchFamily="34" charset="0"/>
                <a:cs typeface="Arial" pitchFamily="34" charset="0"/>
              </a:endParaRPr>
            </a:p>
          </p:txBody>
        </p:sp>
        <p:sp>
          <p:nvSpPr>
            <p:cNvPr id="27" name="TextBox 26"/>
            <p:cNvSpPr txBox="1"/>
            <p:nvPr/>
          </p:nvSpPr>
          <p:spPr>
            <a:xfrm>
              <a:off x="4138849" y="5372244"/>
              <a:ext cx="429485" cy="338554"/>
            </a:xfrm>
            <a:prstGeom prst="rect">
              <a:avLst/>
            </a:prstGeom>
            <a:noFill/>
          </p:spPr>
          <p:txBody>
            <a:bodyPr wrap="square" rtlCol="0">
              <a:spAutoFit/>
            </a:bodyPr>
            <a:lstStyle/>
            <a:p>
              <a:pPr algn="just"/>
              <a:r>
                <a:rPr lang="en-GB" sz="1600" dirty="0" smtClean="0">
                  <a:latin typeface="Arial Narrow" pitchFamily="34" charset="0"/>
                  <a:cs typeface="Arial" pitchFamily="34" charset="0"/>
                </a:rPr>
                <a:t>1.5</a:t>
              </a:r>
              <a:endParaRPr lang="en-GB" sz="1600" dirty="0">
                <a:latin typeface="Arial Narrow" pitchFamily="34" charset="0"/>
                <a:cs typeface="Arial" pitchFamily="34" charset="0"/>
              </a:endParaRPr>
            </a:p>
          </p:txBody>
        </p:sp>
        <p:sp>
          <p:nvSpPr>
            <p:cNvPr id="28" name="TextBox 27"/>
            <p:cNvSpPr txBox="1"/>
            <p:nvPr/>
          </p:nvSpPr>
          <p:spPr>
            <a:xfrm>
              <a:off x="4138849" y="6072350"/>
              <a:ext cx="429485" cy="338554"/>
            </a:xfrm>
            <a:prstGeom prst="rect">
              <a:avLst/>
            </a:prstGeom>
            <a:noFill/>
          </p:spPr>
          <p:txBody>
            <a:bodyPr wrap="square" rtlCol="0">
              <a:spAutoFit/>
            </a:bodyPr>
            <a:lstStyle/>
            <a:p>
              <a:pPr algn="just"/>
              <a:r>
                <a:rPr lang="en-GB" sz="1600" dirty="0" smtClean="0">
                  <a:latin typeface="Arial Narrow" pitchFamily="34" charset="0"/>
                  <a:cs typeface="Arial" pitchFamily="34" charset="0"/>
                </a:rPr>
                <a:t>0.0</a:t>
              </a:r>
              <a:endParaRPr lang="en-GB" sz="1600" dirty="0">
                <a:latin typeface="Arial Narrow" pitchFamily="34" charset="0"/>
                <a:cs typeface="Arial" pitchFamily="34" charset="0"/>
              </a:endParaRPr>
            </a:p>
          </p:txBody>
        </p:sp>
        <p:sp>
          <p:nvSpPr>
            <p:cNvPr id="33" name="Oval 32"/>
            <p:cNvSpPr/>
            <p:nvPr/>
          </p:nvSpPr>
          <p:spPr bwMode="auto">
            <a:xfrm>
              <a:off x="246811" y="4025728"/>
              <a:ext cx="138223" cy="14885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40" name="TextBox 39"/>
            <p:cNvSpPr txBox="1"/>
            <p:nvPr/>
          </p:nvSpPr>
          <p:spPr>
            <a:xfrm>
              <a:off x="4867388" y="3482385"/>
              <a:ext cx="314510" cy="338554"/>
            </a:xfrm>
            <a:prstGeom prst="rect">
              <a:avLst/>
            </a:prstGeom>
            <a:noFill/>
          </p:spPr>
          <p:txBody>
            <a:bodyPr wrap="none" rtlCol="0">
              <a:spAutoFit/>
            </a:bodyPr>
            <a:lstStyle/>
            <a:p>
              <a:r>
                <a:rPr lang="en-GB" sz="1600" dirty="0" smtClean="0"/>
                <a:t>1</a:t>
              </a:r>
              <a:endParaRPr lang="en-GB" sz="1600" dirty="0"/>
            </a:p>
          </p:txBody>
        </p:sp>
        <p:sp>
          <p:nvSpPr>
            <p:cNvPr id="44" name="Oval 43"/>
            <p:cNvSpPr/>
            <p:nvPr/>
          </p:nvSpPr>
          <p:spPr bwMode="auto">
            <a:xfrm>
              <a:off x="4832324" y="3751948"/>
              <a:ext cx="138223" cy="14885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51" name="TextBox 50"/>
            <p:cNvSpPr txBox="1"/>
            <p:nvPr/>
          </p:nvSpPr>
          <p:spPr>
            <a:xfrm>
              <a:off x="0" y="3901400"/>
              <a:ext cx="314510" cy="338554"/>
            </a:xfrm>
            <a:prstGeom prst="rect">
              <a:avLst/>
            </a:prstGeom>
            <a:noFill/>
          </p:spPr>
          <p:txBody>
            <a:bodyPr wrap="none" rtlCol="0">
              <a:spAutoFit/>
            </a:bodyPr>
            <a:lstStyle/>
            <a:p>
              <a:r>
                <a:rPr lang="en-GB" sz="1600" dirty="0" smtClean="0"/>
                <a:t>1</a:t>
              </a:r>
              <a:endParaRPr lang="en-GB" sz="1600" dirty="0"/>
            </a:p>
          </p:txBody>
        </p:sp>
        <p:sp>
          <p:nvSpPr>
            <p:cNvPr id="54" name="TextBox 53"/>
            <p:cNvSpPr txBox="1"/>
            <p:nvPr/>
          </p:nvSpPr>
          <p:spPr>
            <a:xfrm>
              <a:off x="629248" y="6179236"/>
              <a:ext cx="314510" cy="338554"/>
            </a:xfrm>
            <a:prstGeom prst="rect">
              <a:avLst/>
            </a:prstGeom>
            <a:noFill/>
          </p:spPr>
          <p:txBody>
            <a:bodyPr wrap="none" rtlCol="0">
              <a:spAutoFit/>
            </a:bodyPr>
            <a:lstStyle/>
            <a:p>
              <a:r>
                <a:rPr lang="en-GB" sz="1600" dirty="0" smtClean="0"/>
                <a:t>1</a:t>
              </a:r>
              <a:endParaRPr lang="en-GB" sz="1600" dirty="0"/>
            </a:p>
          </p:txBody>
        </p:sp>
        <p:sp>
          <p:nvSpPr>
            <p:cNvPr id="58" name="TextBox 57"/>
            <p:cNvSpPr txBox="1"/>
            <p:nvPr/>
          </p:nvSpPr>
          <p:spPr>
            <a:xfrm>
              <a:off x="3924090" y="4466788"/>
              <a:ext cx="429496" cy="338554"/>
            </a:xfrm>
            <a:prstGeom prst="rect">
              <a:avLst/>
            </a:prstGeom>
            <a:noFill/>
          </p:spPr>
          <p:txBody>
            <a:bodyPr wrap="square" rtlCol="0">
              <a:spAutoFit/>
            </a:bodyPr>
            <a:lstStyle/>
            <a:p>
              <a:pPr algn="just"/>
              <a:r>
                <a:rPr lang="en-GB" sz="1600" dirty="0" smtClean="0">
                  <a:latin typeface="Arial Narrow" pitchFamily="34" charset="0"/>
                  <a:cs typeface="Arial" pitchFamily="34" charset="0"/>
                </a:rPr>
                <a:t>%</a:t>
              </a:r>
              <a:endParaRPr lang="en-GB" sz="1600" dirty="0">
                <a:latin typeface="Arial Narrow" pitchFamily="34" charset="0"/>
                <a:cs typeface="Arial" pitchFamily="34" charset="0"/>
              </a:endParaRPr>
            </a:p>
          </p:txBody>
        </p:sp>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l="12907" t="7021" r="57267" b="76446"/>
            <a:stretch/>
          </p:blipFill>
          <p:spPr>
            <a:xfrm>
              <a:off x="6287080" y="4567218"/>
              <a:ext cx="1260000" cy="388069"/>
            </a:xfrm>
            <a:prstGeom prst="rect">
              <a:avLst/>
            </a:prstGeom>
          </p:spPr>
        </p:pic>
        <p:pic>
          <p:nvPicPr>
            <p:cNvPr id="61" name="Picture 60"/>
            <p:cNvPicPr>
              <a:picLocks noChangeAspect="1"/>
            </p:cNvPicPr>
            <p:nvPr/>
          </p:nvPicPr>
          <p:blipFill rotWithShape="1">
            <a:blip r:embed="rId8" cstate="print">
              <a:extLst>
                <a:ext uri="{28A0092B-C50C-407E-A947-70E740481C1C}">
                  <a14:useLocalDpi xmlns:a14="http://schemas.microsoft.com/office/drawing/2010/main" val="0"/>
                </a:ext>
              </a:extLst>
            </a:blip>
            <a:srcRect l="43577" t="7412" r="54652" b="76683"/>
            <a:stretch/>
          </p:blipFill>
          <p:spPr>
            <a:xfrm>
              <a:off x="7565947" y="4540976"/>
              <a:ext cx="173211" cy="864000"/>
            </a:xfrm>
            <a:prstGeom prst="rect">
              <a:avLst/>
            </a:prstGeom>
          </p:spPr>
        </p:pic>
        <p:sp>
          <p:nvSpPr>
            <p:cNvPr id="69" name="TextBox 68"/>
            <p:cNvSpPr txBox="1"/>
            <p:nvPr/>
          </p:nvSpPr>
          <p:spPr>
            <a:xfrm>
              <a:off x="7739158" y="5224647"/>
              <a:ext cx="550328" cy="338554"/>
            </a:xfrm>
            <a:prstGeom prst="rect">
              <a:avLst/>
            </a:prstGeom>
            <a:noFill/>
          </p:spPr>
          <p:txBody>
            <a:bodyPr wrap="square" rtlCol="0">
              <a:spAutoFit/>
            </a:bodyPr>
            <a:lstStyle/>
            <a:p>
              <a:pPr algn="just"/>
              <a:r>
                <a:rPr lang="en-GB" sz="1600" dirty="0" smtClean="0">
                  <a:latin typeface="Arial Narrow" pitchFamily="34" charset="0"/>
                  <a:cs typeface="Arial" pitchFamily="34" charset="0"/>
                </a:rPr>
                <a:t>296</a:t>
              </a:r>
              <a:endParaRPr lang="en-GB" sz="1600" dirty="0">
                <a:latin typeface="Arial Narrow" pitchFamily="34" charset="0"/>
                <a:cs typeface="Arial" pitchFamily="34" charset="0"/>
              </a:endParaRPr>
            </a:p>
          </p:txBody>
        </p:sp>
        <p:sp>
          <p:nvSpPr>
            <p:cNvPr id="70" name="TextBox 69"/>
            <p:cNvSpPr txBox="1"/>
            <p:nvPr/>
          </p:nvSpPr>
          <p:spPr>
            <a:xfrm>
              <a:off x="7753017" y="4433564"/>
              <a:ext cx="550328" cy="338554"/>
            </a:xfrm>
            <a:prstGeom prst="rect">
              <a:avLst/>
            </a:prstGeom>
            <a:noFill/>
          </p:spPr>
          <p:txBody>
            <a:bodyPr wrap="square" rtlCol="0">
              <a:spAutoFit/>
            </a:bodyPr>
            <a:lstStyle/>
            <a:p>
              <a:pPr algn="just"/>
              <a:r>
                <a:rPr lang="en-GB" sz="1600" dirty="0" smtClean="0">
                  <a:latin typeface="Arial Narrow" pitchFamily="34" charset="0"/>
                  <a:cs typeface="Arial" pitchFamily="34" charset="0"/>
                </a:rPr>
                <a:t>300</a:t>
              </a:r>
              <a:endParaRPr lang="en-GB" sz="1600" dirty="0">
                <a:latin typeface="Arial Narrow" pitchFamily="34" charset="0"/>
                <a:cs typeface="Arial" pitchFamily="34" charset="0"/>
              </a:endParaRPr>
            </a:p>
          </p:txBody>
        </p:sp>
        <p:sp>
          <p:nvSpPr>
            <p:cNvPr id="71" name="TextBox 70"/>
            <p:cNvSpPr txBox="1"/>
            <p:nvPr/>
          </p:nvSpPr>
          <p:spPr>
            <a:xfrm>
              <a:off x="5884004" y="4559994"/>
              <a:ext cx="314510" cy="338554"/>
            </a:xfrm>
            <a:prstGeom prst="rect">
              <a:avLst/>
            </a:prstGeom>
            <a:noFill/>
          </p:spPr>
          <p:txBody>
            <a:bodyPr wrap="none" rtlCol="0">
              <a:spAutoFit/>
            </a:bodyPr>
            <a:lstStyle/>
            <a:p>
              <a:r>
                <a:rPr lang="en-GB" sz="1600" dirty="0" smtClean="0"/>
                <a:t>1</a:t>
              </a:r>
              <a:endParaRPr lang="en-GB" sz="1600" dirty="0"/>
            </a:p>
          </p:txBody>
        </p:sp>
      </p:grpSp>
      <p:grpSp>
        <p:nvGrpSpPr>
          <p:cNvPr id="5" name="Group 4"/>
          <p:cNvGrpSpPr/>
          <p:nvPr/>
        </p:nvGrpSpPr>
        <p:grpSpPr>
          <a:xfrm>
            <a:off x="1230510" y="1833226"/>
            <a:ext cx="6454793" cy="4684564"/>
            <a:chOff x="1230510" y="1833226"/>
            <a:chExt cx="6454793" cy="4684564"/>
          </a:xfrm>
        </p:grpSpPr>
        <p:pic>
          <p:nvPicPr>
            <p:cNvPr id="205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288" t="2841" r="32466" b="6366"/>
            <a:stretch/>
          </p:blipFill>
          <p:spPr bwMode="auto">
            <a:xfrm>
              <a:off x="1230510" y="4818218"/>
              <a:ext cx="900000" cy="139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7345248" y="3491621"/>
              <a:ext cx="314510" cy="338554"/>
            </a:xfrm>
            <a:prstGeom prst="rect">
              <a:avLst/>
            </a:prstGeom>
            <a:noFill/>
          </p:spPr>
          <p:txBody>
            <a:bodyPr wrap="none" rtlCol="0">
              <a:spAutoFit/>
            </a:bodyPr>
            <a:lstStyle/>
            <a:p>
              <a:r>
                <a:rPr lang="en-GB" sz="1600" dirty="0"/>
                <a:t>2</a:t>
              </a:r>
            </a:p>
          </p:txBody>
        </p:sp>
        <p:sp>
          <p:nvSpPr>
            <p:cNvPr id="45" name="Oval 44"/>
            <p:cNvSpPr/>
            <p:nvPr/>
          </p:nvSpPr>
          <p:spPr bwMode="auto">
            <a:xfrm>
              <a:off x="7547080" y="3762581"/>
              <a:ext cx="138223" cy="14885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49" name="Oval 48"/>
            <p:cNvSpPr/>
            <p:nvPr/>
          </p:nvSpPr>
          <p:spPr bwMode="auto">
            <a:xfrm>
              <a:off x="2846769" y="2127915"/>
              <a:ext cx="138223" cy="14885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52" name="TextBox 51"/>
            <p:cNvSpPr txBox="1"/>
            <p:nvPr/>
          </p:nvSpPr>
          <p:spPr>
            <a:xfrm>
              <a:off x="2690316" y="1833226"/>
              <a:ext cx="314510" cy="338554"/>
            </a:xfrm>
            <a:prstGeom prst="rect">
              <a:avLst/>
            </a:prstGeom>
            <a:noFill/>
          </p:spPr>
          <p:txBody>
            <a:bodyPr wrap="none" rtlCol="0">
              <a:spAutoFit/>
            </a:bodyPr>
            <a:lstStyle/>
            <a:p>
              <a:r>
                <a:rPr lang="en-GB" sz="1600" dirty="0"/>
                <a:t>2</a:t>
              </a:r>
            </a:p>
          </p:txBody>
        </p:sp>
        <p:sp>
          <p:nvSpPr>
            <p:cNvPr id="55" name="TextBox 54"/>
            <p:cNvSpPr txBox="1"/>
            <p:nvPr/>
          </p:nvSpPr>
          <p:spPr>
            <a:xfrm>
              <a:off x="1524057" y="6179236"/>
              <a:ext cx="314510" cy="338554"/>
            </a:xfrm>
            <a:prstGeom prst="rect">
              <a:avLst/>
            </a:prstGeom>
            <a:noFill/>
          </p:spPr>
          <p:txBody>
            <a:bodyPr wrap="none" rtlCol="0">
              <a:spAutoFit/>
            </a:bodyPr>
            <a:lstStyle/>
            <a:p>
              <a:r>
                <a:rPr lang="en-GB" sz="1600" dirty="0"/>
                <a:t>2</a:t>
              </a:r>
            </a:p>
          </p:txBody>
        </p:sp>
        <p:pic>
          <p:nvPicPr>
            <p:cNvPr id="60" name="Picture 59"/>
            <p:cNvPicPr>
              <a:picLocks noChangeAspect="1"/>
            </p:cNvPicPr>
            <p:nvPr/>
          </p:nvPicPr>
          <p:blipFill rotWithShape="1">
            <a:blip r:embed="rId10" cstate="print">
              <a:extLst>
                <a:ext uri="{28A0092B-C50C-407E-A947-70E740481C1C}">
                  <a14:useLocalDpi xmlns:a14="http://schemas.microsoft.com/office/drawing/2010/main" val="0"/>
                </a:ext>
              </a:extLst>
            </a:blip>
            <a:srcRect l="57412" t="6989" r="13372" b="76269"/>
            <a:stretch/>
          </p:blipFill>
          <p:spPr>
            <a:xfrm>
              <a:off x="6287080" y="5004512"/>
              <a:ext cx="1260000" cy="401194"/>
            </a:xfrm>
            <a:prstGeom prst="rect">
              <a:avLst/>
            </a:prstGeom>
          </p:spPr>
        </p:pic>
        <p:sp>
          <p:nvSpPr>
            <p:cNvPr id="72" name="TextBox 71"/>
            <p:cNvSpPr txBox="1"/>
            <p:nvPr/>
          </p:nvSpPr>
          <p:spPr>
            <a:xfrm>
              <a:off x="5876416" y="5026178"/>
              <a:ext cx="314510" cy="338554"/>
            </a:xfrm>
            <a:prstGeom prst="rect">
              <a:avLst/>
            </a:prstGeom>
            <a:noFill/>
          </p:spPr>
          <p:txBody>
            <a:bodyPr wrap="none" rtlCol="0">
              <a:spAutoFit/>
            </a:bodyPr>
            <a:lstStyle/>
            <a:p>
              <a:r>
                <a:rPr lang="en-GB" sz="1600" dirty="0"/>
                <a:t>2</a:t>
              </a:r>
            </a:p>
          </p:txBody>
        </p:sp>
      </p:grpSp>
      <p:grpSp>
        <p:nvGrpSpPr>
          <p:cNvPr id="15" name="Group 14"/>
          <p:cNvGrpSpPr/>
          <p:nvPr/>
        </p:nvGrpSpPr>
        <p:grpSpPr>
          <a:xfrm>
            <a:off x="2139746" y="2325154"/>
            <a:ext cx="6176729" cy="4349074"/>
            <a:chOff x="2139746" y="2325154"/>
            <a:chExt cx="6176729" cy="4349074"/>
          </a:xfrm>
        </p:grpSpPr>
        <p:pic>
          <p:nvPicPr>
            <p:cNvPr id="2051"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008" t="2718" r="32745" b="5995"/>
            <a:stretch/>
          </p:blipFill>
          <p:spPr bwMode="auto">
            <a:xfrm>
              <a:off x="2139746" y="4810639"/>
              <a:ext cx="900000" cy="140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7732996" y="3203589"/>
              <a:ext cx="314510" cy="338554"/>
            </a:xfrm>
            <a:prstGeom prst="rect">
              <a:avLst/>
            </a:prstGeom>
            <a:noFill/>
          </p:spPr>
          <p:txBody>
            <a:bodyPr wrap="none" rtlCol="0">
              <a:spAutoFit/>
            </a:bodyPr>
            <a:lstStyle/>
            <a:p>
              <a:r>
                <a:rPr lang="en-GB" sz="1600" dirty="0"/>
                <a:t>3</a:t>
              </a:r>
            </a:p>
          </p:txBody>
        </p:sp>
        <p:sp>
          <p:nvSpPr>
            <p:cNvPr id="46" name="Oval 45"/>
            <p:cNvSpPr/>
            <p:nvPr/>
          </p:nvSpPr>
          <p:spPr bwMode="auto">
            <a:xfrm>
              <a:off x="7690053" y="3490867"/>
              <a:ext cx="138223" cy="14885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48" name="Oval 47"/>
            <p:cNvSpPr/>
            <p:nvPr/>
          </p:nvSpPr>
          <p:spPr bwMode="auto">
            <a:xfrm>
              <a:off x="3386079" y="2668242"/>
              <a:ext cx="138223" cy="14885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53" name="TextBox 52"/>
            <p:cNvSpPr txBox="1"/>
            <p:nvPr/>
          </p:nvSpPr>
          <p:spPr>
            <a:xfrm>
              <a:off x="3368650" y="2325154"/>
              <a:ext cx="314510" cy="338554"/>
            </a:xfrm>
            <a:prstGeom prst="rect">
              <a:avLst/>
            </a:prstGeom>
            <a:noFill/>
          </p:spPr>
          <p:txBody>
            <a:bodyPr wrap="none" rtlCol="0">
              <a:spAutoFit/>
            </a:bodyPr>
            <a:lstStyle/>
            <a:p>
              <a:r>
                <a:rPr lang="en-GB" sz="1600" dirty="0"/>
                <a:t>3</a:t>
              </a:r>
            </a:p>
          </p:txBody>
        </p:sp>
        <p:sp>
          <p:nvSpPr>
            <p:cNvPr id="56" name="TextBox 55"/>
            <p:cNvSpPr txBox="1"/>
            <p:nvPr/>
          </p:nvSpPr>
          <p:spPr>
            <a:xfrm>
              <a:off x="2434094" y="6178400"/>
              <a:ext cx="314510" cy="338554"/>
            </a:xfrm>
            <a:prstGeom prst="rect">
              <a:avLst/>
            </a:prstGeom>
            <a:noFill/>
          </p:spPr>
          <p:txBody>
            <a:bodyPr wrap="none" rtlCol="0">
              <a:spAutoFit/>
            </a:bodyPr>
            <a:lstStyle/>
            <a:p>
              <a:r>
                <a:rPr lang="en-GB" sz="1600" dirty="0"/>
                <a:t>3</a:t>
              </a:r>
            </a:p>
          </p:txBody>
        </p:sp>
        <p:pic>
          <p:nvPicPr>
            <p:cNvPr id="62" name="Picture 61"/>
            <p:cNvPicPr>
              <a:picLocks noChangeAspect="1"/>
            </p:cNvPicPr>
            <p:nvPr/>
          </p:nvPicPr>
          <p:blipFill rotWithShape="1">
            <a:blip r:embed="rId12" cstate="print">
              <a:extLst>
                <a:ext uri="{28A0092B-C50C-407E-A947-70E740481C1C}">
                  <a14:useLocalDpi xmlns:a14="http://schemas.microsoft.com/office/drawing/2010/main" val="0"/>
                </a:ext>
              </a:extLst>
            </a:blip>
            <a:srcRect l="12965" t="51492" r="57384" b="32603"/>
            <a:stretch/>
          </p:blipFill>
          <p:spPr>
            <a:xfrm>
              <a:off x="6287080" y="5645821"/>
              <a:ext cx="1260000" cy="375530"/>
            </a:xfrm>
            <a:prstGeom prst="rect">
              <a:avLst/>
            </a:prstGeom>
          </p:spPr>
        </p:pic>
        <p:pic>
          <p:nvPicPr>
            <p:cNvPr id="65" name="Picture 64"/>
            <p:cNvPicPr>
              <a:picLocks noChangeAspect="1"/>
            </p:cNvPicPr>
            <p:nvPr/>
          </p:nvPicPr>
          <p:blipFill rotWithShape="1">
            <a:blip r:embed="rId8" cstate="print">
              <a:extLst>
                <a:ext uri="{28A0092B-C50C-407E-A947-70E740481C1C}">
                  <a14:useLocalDpi xmlns:a14="http://schemas.microsoft.com/office/drawing/2010/main" val="0"/>
                </a:ext>
              </a:extLst>
            </a:blip>
            <a:srcRect l="43577" t="7412" r="54652" b="76683"/>
            <a:stretch/>
          </p:blipFill>
          <p:spPr>
            <a:xfrm>
              <a:off x="7570571" y="5625962"/>
              <a:ext cx="173211" cy="864000"/>
            </a:xfrm>
            <a:prstGeom prst="rect">
              <a:avLst/>
            </a:prstGeom>
          </p:spPr>
        </p:pic>
        <p:sp>
          <p:nvSpPr>
            <p:cNvPr id="66" name="TextBox 65"/>
            <p:cNvSpPr txBox="1"/>
            <p:nvPr/>
          </p:nvSpPr>
          <p:spPr>
            <a:xfrm>
              <a:off x="7753018" y="6335674"/>
              <a:ext cx="563457" cy="338554"/>
            </a:xfrm>
            <a:prstGeom prst="rect">
              <a:avLst/>
            </a:prstGeom>
            <a:noFill/>
          </p:spPr>
          <p:txBody>
            <a:bodyPr wrap="square" rtlCol="0">
              <a:spAutoFit/>
            </a:bodyPr>
            <a:lstStyle/>
            <a:p>
              <a:pPr algn="just"/>
              <a:r>
                <a:rPr lang="en-GB" sz="1600" dirty="0" smtClean="0">
                  <a:latin typeface="Arial Narrow" pitchFamily="34" charset="0"/>
                  <a:cs typeface="Arial" pitchFamily="34" charset="0"/>
                </a:rPr>
                <a:t>296</a:t>
              </a:r>
              <a:endParaRPr lang="en-GB" sz="1600" dirty="0">
                <a:latin typeface="Arial Narrow" pitchFamily="34" charset="0"/>
                <a:cs typeface="Arial" pitchFamily="34" charset="0"/>
              </a:endParaRPr>
            </a:p>
          </p:txBody>
        </p:sp>
        <p:sp>
          <p:nvSpPr>
            <p:cNvPr id="68" name="TextBox 67"/>
            <p:cNvSpPr txBox="1"/>
            <p:nvPr/>
          </p:nvSpPr>
          <p:spPr>
            <a:xfrm>
              <a:off x="7739888" y="5507321"/>
              <a:ext cx="563457" cy="338554"/>
            </a:xfrm>
            <a:prstGeom prst="rect">
              <a:avLst/>
            </a:prstGeom>
            <a:noFill/>
          </p:spPr>
          <p:txBody>
            <a:bodyPr wrap="square" rtlCol="0">
              <a:spAutoFit/>
            </a:bodyPr>
            <a:lstStyle/>
            <a:p>
              <a:pPr algn="just"/>
              <a:r>
                <a:rPr lang="en-GB" sz="1600" dirty="0" smtClean="0">
                  <a:latin typeface="Arial Narrow" pitchFamily="34" charset="0"/>
                  <a:cs typeface="Arial" pitchFamily="34" charset="0"/>
                </a:rPr>
                <a:t>350</a:t>
              </a:r>
              <a:endParaRPr lang="en-GB" sz="1600" dirty="0">
                <a:latin typeface="Arial Narrow" pitchFamily="34" charset="0"/>
                <a:cs typeface="Arial" pitchFamily="34" charset="0"/>
              </a:endParaRPr>
            </a:p>
          </p:txBody>
        </p:sp>
        <p:sp>
          <p:nvSpPr>
            <p:cNvPr id="73" name="TextBox 72"/>
            <p:cNvSpPr txBox="1"/>
            <p:nvPr/>
          </p:nvSpPr>
          <p:spPr>
            <a:xfrm>
              <a:off x="5884004" y="5599982"/>
              <a:ext cx="314510" cy="338554"/>
            </a:xfrm>
            <a:prstGeom prst="rect">
              <a:avLst/>
            </a:prstGeom>
            <a:noFill/>
          </p:spPr>
          <p:txBody>
            <a:bodyPr wrap="none" rtlCol="0">
              <a:spAutoFit/>
            </a:bodyPr>
            <a:lstStyle/>
            <a:p>
              <a:r>
                <a:rPr lang="en-GB" sz="1600" dirty="0"/>
                <a:t>3</a:t>
              </a:r>
            </a:p>
          </p:txBody>
        </p:sp>
      </p:grpSp>
      <p:grpSp>
        <p:nvGrpSpPr>
          <p:cNvPr id="25" name="Group 24"/>
          <p:cNvGrpSpPr/>
          <p:nvPr/>
        </p:nvGrpSpPr>
        <p:grpSpPr>
          <a:xfrm>
            <a:off x="3048982" y="1152245"/>
            <a:ext cx="5079118" cy="5364709"/>
            <a:chOff x="3048982" y="1152245"/>
            <a:chExt cx="5079118" cy="5364709"/>
          </a:xfrm>
        </p:grpSpPr>
        <p:pic>
          <p:nvPicPr>
            <p:cNvPr id="2053" name="Picture 5" descr="D:\Postdoc\Testing\Composite_VHS\Composites_20120925\HS_images\woven_03\woven_030206.bmp"/>
            <p:cNvPicPr>
              <a:picLocks noChangeArrowheads="1"/>
            </p:cNvPicPr>
            <p:nvPr/>
          </p:nvPicPr>
          <p:blipFill rotWithShape="1">
            <a:blip r:embed="rId13" cstate="print">
              <a:extLst>
                <a:ext uri="{28A0092B-C50C-407E-A947-70E740481C1C}">
                  <a14:useLocalDpi xmlns:a14="http://schemas.microsoft.com/office/drawing/2010/main" val="0"/>
                </a:ext>
              </a:extLst>
            </a:blip>
            <a:srcRect l="24116" r="19192"/>
            <a:stretch/>
          </p:blipFill>
          <p:spPr bwMode="auto">
            <a:xfrm>
              <a:off x="3048982" y="4810400"/>
              <a:ext cx="900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7813590" y="1152245"/>
              <a:ext cx="314510" cy="338554"/>
            </a:xfrm>
            <a:prstGeom prst="rect">
              <a:avLst/>
            </a:prstGeom>
            <a:noFill/>
          </p:spPr>
          <p:txBody>
            <a:bodyPr wrap="none" rtlCol="0">
              <a:spAutoFit/>
            </a:bodyPr>
            <a:lstStyle/>
            <a:p>
              <a:r>
                <a:rPr lang="en-GB" sz="1600" dirty="0" smtClean="0"/>
                <a:t>4</a:t>
              </a:r>
              <a:endParaRPr lang="en-GB" sz="1600" dirty="0"/>
            </a:p>
          </p:txBody>
        </p:sp>
        <p:sp>
          <p:nvSpPr>
            <p:cNvPr id="47" name="Oval 46"/>
            <p:cNvSpPr/>
            <p:nvPr/>
          </p:nvSpPr>
          <p:spPr bwMode="auto">
            <a:xfrm>
              <a:off x="7750352" y="1310578"/>
              <a:ext cx="138223" cy="14885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57" name="TextBox 56"/>
            <p:cNvSpPr txBox="1"/>
            <p:nvPr/>
          </p:nvSpPr>
          <p:spPr>
            <a:xfrm>
              <a:off x="3341727" y="6178400"/>
              <a:ext cx="314510" cy="338554"/>
            </a:xfrm>
            <a:prstGeom prst="rect">
              <a:avLst/>
            </a:prstGeom>
            <a:noFill/>
          </p:spPr>
          <p:txBody>
            <a:bodyPr wrap="none" rtlCol="0">
              <a:spAutoFit/>
            </a:bodyPr>
            <a:lstStyle/>
            <a:p>
              <a:r>
                <a:rPr lang="en-GB" sz="1600" dirty="0" smtClean="0"/>
                <a:t>4</a:t>
              </a:r>
              <a:endParaRPr lang="en-GB" sz="1600" dirty="0"/>
            </a:p>
          </p:txBody>
        </p:sp>
        <p:pic>
          <p:nvPicPr>
            <p:cNvPr id="64" name="Picture 63"/>
            <p:cNvPicPr>
              <a:picLocks noChangeAspect="1"/>
            </p:cNvPicPr>
            <p:nvPr/>
          </p:nvPicPr>
          <p:blipFill rotWithShape="1">
            <a:blip r:embed="rId14" cstate="print">
              <a:extLst>
                <a:ext uri="{28A0092B-C50C-407E-A947-70E740481C1C}">
                  <a14:useLocalDpi xmlns:a14="http://schemas.microsoft.com/office/drawing/2010/main" val="0"/>
                </a:ext>
              </a:extLst>
            </a:blip>
            <a:srcRect l="56977" t="50724" r="13372" b="31689"/>
            <a:stretch/>
          </p:blipFill>
          <p:spPr>
            <a:xfrm>
              <a:off x="6287080" y="6057962"/>
              <a:ext cx="1260000" cy="415246"/>
            </a:xfrm>
            <a:prstGeom prst="rect">
              <a:avLst/>
            </a:prstGeom>
          </p:spPr>
        </p:pic>
        <p:sp>
          <p:nvSpPr>
            <p:cNvPr id="74" name="TextBox 73"/>
            <p:cNvSpPr txBox="1"/>
            <p:nvPr/>
          </p:nvSpPr>
          <p:spPr>
            <a:xfrm>
              <a:off x="5887049" y="6065257"/>
              <a:ext cx="314510" cy="338554"/>
            </a:xfrm>
            <a:prstGeom prst="rect">
              <a:avLst/>
            </a:prstGeom>
            <a:noFill/>
          </p:spPr>
          <p:txBody>
            <a:bodyPr wrap="none" rtlCol="0">
              <a:spAutoFit/>
            </a:bodyPr>
            <a:lstStyle/>
            <a:p>
              <a:r>
                <a:rPr lang="en-GB" sz="1600" dirty="0" smtClean="0"/>
                <a:t>4</a:t>
              </a:r>
              <a:endParaRPr lang="en-GB" sz="1600" dirty="0"/>
            </a:p>
          </p:txBody>
        </p:sp>
      </p:grpSp>
      <p:sp>
        <p:nvSpPr>
          <p:cNvPr id="50" name="Rectangle 27"/>
          <p:cNvSpPr txBox="1">
            <a:spLocks noChangeArrowheads="1"/>
          </p:cNvSpPr>
          <p:nvPr/>
        </p:nvSpPr>
        <p:spPr bwMode="auto">
          <a:xfrm>
            <a:off x="323850" y="357188"/>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eaLnBrk="1" hangingPunct="1"/>
            <a:r>
              <a:rPr lang="en-GB" sz="3500" dirty="0" smtClean="0">
                <a:solidFill>
                  <a:schemeClr val="tx2"/>
                </a:solidFill>
                <a:latin typeface="Georgia" pitchFamily="18" charset="0"/>
              </a:rPr>
              <a:t>GFRP in tension</a:t>
            </a:r>
          </a:p>
          <a:p>
            <a:pPr eaLnBrk="1" hangingPunct="1"/>
            <a:r>
              <a:rPr lang="en-GB" sz="3500" i="1" dirty="0">
                <a:solidFill>
                  <a:schemeClr val="tx2"/>
                </a:solidFill>
                <a:latin typeface="Georgia" pitchFamily="18" charset="0"/>
              </a:rPr>
              <a:t>	</a:t>
            </a:r>
            <a:endParaRPr lang="en-US" sz="3500" i="1" dirty="0">
              <a:solidFill>
                <a:schemeClr val="tx2"/>
              </a:solidFill>
              <a:latin typeface="Georgia" pitchFamily="18" charset="0"/>
            </a:endParaRPr>
          </a:p>
        </p:txBody>
      </p:sp>
      <p:sp>
        <p:nvSpPr>
          <p:cNvPr id="2" name="Rectangle 1"/>
          <p:cNvSpPr/>
          <p:nvPr/>
        </p:nvSpPr>
        <p:spPr bwMode="auto">
          <a:xfrm>
            <a:off x="1524057" y="5183843"/>
            <a:ext cx="312906" cy="199867"/>
          </a:xfrm>
          <a:prstGeom prst="rect">
            <a:avLst/>
          </a:prstGeom>
          <a:noFill/>
          <a:ln w="34925" cap="flat" cmpd="sng" algn="ctr">
            <a:solidFill>
              <a:srgbClr val="FF0000"/>
            </a:solid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34" charset="0"/>
              <a:ea typeface="ＭＳ Ｐゴシック" pitchFamily="16" charset="-128"/>
            </a:endParaRPr>
          </a:p>
        </p:txBody>
      </p:sp>
      <p:sp>
        <p:nvSpPr>
          <p:cNvPr id="63" name="TextBox 62"/>
          <p:cNvSpPr txBox="1"/>
          <p:nvPr/>
        </p:nvSpPr>
        <p:spPr>
          <a:xfrm>
            <a:off x="8057429" y="4270732"/>
            <a:ext cx="518091" cy="369332"/>
          </a:xfrm>
          <a:prstGeom prst="rect">
            <a:avLst/>
          </a:prstGeom>
          <a:noFill/>
        </p:spPr>
        <p:txBody>
          <a:bodyPr wrap="none">
            <a:spAutoFit/>
          </a:bodyPr>
          <a:lstStyle/>
          <a:p>
            <a:pPr>
              <a:defRPr/>
            </a:pPr>
            <a:r>
              <a:rPr lang="en-GB" sz="1800" dirty="0" smtClean="0">
                <a:latin typeface="+mn-lt"/>
                <a:cs typeface="Arial" charset="0"/>
              </a:rPr>
              <a:t>(K)</a:t>
            </a:r>
            <a:endParaRPr lang="en-GB" sz="1800" dirty="0">
              <a:latin typeface="+mn-lt"/>
              <a:cs typeface="Arial" charset="0"/>
            </a:endParaRPr>
          </a:p>
        </p:txBody>
      </p:sp>
    </p:spTree>
    <p:extLst>
      <p:ext uri="{BB962C8B-B14F-4D97-AF65-F5344CB8AC3E}">
        <p14:creationId xmlns:p14="http://schemas.microsoft.com/office/powerpoint/2010/main" val="306645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p:cNvSpPr txBox="1">
            <a:spLocks noChangeArrowheads="1"/>
          </p:cNvSpPr>
          <p:nvPr/>
        </p:nvSpPr>
        <p:spPr bwMode="auto">
          <a:xfrm>
            <a:off x="323850" y="357188"/>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eaLnBrk="1" hangingPunct="1"/>
            <a:r>
              <a:rPr lang="en-GB" sz="3500" dirty="0" smtClean="0">
                <a:solidFill>
                  <a:schemeClr val="tx2"/>
                </a:solidFill>
                <a:latin typeface="Georgia" pitchFamily="18" charset="0"/>
              </a:rPr>
              <a:t>GFRP in tension</a:t>
            </a:r>
          </a:p>
          <a:p>
            <a:pPr algn="l" eaLnBrk="1" hangingPunct="1"/>
            <a:r>
              <a:rPr lang="en-GB" sz="3500" i="1" dirty="0">
                <a:solidFill>
                  <a:schemeClr val="tx2"/>
                </a:solidFill>
                <a:latin typeface="Georgia" pitchFamily="18" charset="0"/>
              </a:rPr>
              <a:t>	Effect of strain rate</a:t>
            </a:r>
            <a:endParaRPr lang="en-US" sz="3500" i="1" dirty="0">
              <a:solidFill>
                <a:schemeClr val="tx2"/>
              </a:solidFill>
              <a:latin typeface="Georgia" pitchFamily="18" charset="0"/>
            </a:endParaRPr>
          </a:p>
        </p:txBody>
      </p:sp>
      <p:pic>
        <p:nvPicPr>
          <p:cNvPr id="1026"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961" r="1718"/>
          <a:stretch/>
        </p:blipFill>
        <p:spPr bwMode="auto">
          <a:xfrm>
            <a:off x="941233" y="1674372"/>
            <a:ext cx="7261534" cy="49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771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p:cNvSpPr txBox="1">
            <a:spLocks noChangeArrowheads="1"/>
          </p:cNvSpPr>
          <p:nvPr/>
        </p:nvSpPr>
        <p:spPr bwMode="auto">
          <a:xfrm>
            <a:off x="323850" y="357188"/>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l" eaLnBrk="1" hangingPunct="1"/>
            <a:r>
              <a:rPr lang="en-GB" sz="3500" dirty="0" smtClean="0">
                <a:solidFill>
                  <a:schemeClr val="tx2"/>
                </a:solidFill>
                <a:latin typeface="Georgia" pitchFamily="18" charset="0"/>
              </a:rPr>
              <a:t>GFRP in tension</a:t>
            </a:r>
          </a:p>
          <a:p>
            <a:pPr algn="l" eaLnBrk="1" hangingPunct="1"/>
            <a:r>
              <a:rPr lang="en-GB" sz="3500" i="1" dirty="0">
                <a:solidFill>
                  <a:schemeClr val="tx2"/>
                </a:solidFill>
                <a:latin typeface="Georgia" pitchFamily="18" charset="0"/>
              </a:rPr>
              <a:t>	Effect of strain rate</a:t>
            </a:r>
            <a:endParaRPr lang="en-US" sz="3500" i="1" dirty="0">
              <a:solidFill>
                <a:schemeClr val="tx2"/>
              </a:solidFill>
              <a:latin typeface="Georgia" pitchFamily="18" charset="0"/>
            </a:endParaRPr>
          </a:p>
        </p:txBody>
      </p:sp>
      <p:pic>
        <p:nvPicPr>
          <p:cNvPr id="2050"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30" r="1604"/>
          <a:stretch/>
        </p:blipFill>
        <p:spPr bwMode="auto">
          <a:xfrm>
            <a:off x="897645" y="1621213"/>
            <a:ext cx="7348709" cy="49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08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High speed IR thermography</a:t>
            </a:r>
            <a:endParaRPr lang="en-GB" dirty="0"/>
          </a:p>
        </p:txBody>
      </p:sp>
      <p:sp>
        <p:nvSpPr>
          <p:cNvPr id="4" name="Content Placeholder 3"/>
          <p:cNvSpPr>
            <a:spLocks noGrp="1"/>
          </p:cNvSpPr>
          <p:nvPr>
            <p:ph idx="1"/>
          </p:nvPr>
        </p:nvSpPr>
        <p:spPr/>
        <p:txBody>
          <a:bodyPr/>
          <a:lstStyle/>
          <a:p>
            <a:r>
              <a:rPr lang="en-GB" dirty="0" smtClean="0"/>
              <a:t>Highest achievable frame rate is 15 kHz</a:t>
            </a:r>
          </a:p>
          <a:p>
            <a:r>
              <a:rPr lang="en-GB" dirty="0" smtClean="0"/>
              <a:t>Can we capture temperature evolutions at higher </a:t>
            </a:r>
            <a:r>
              <a:rPr lang="en-GB" dirty="0" smtClean="0"/>
              <a:t>rates </a:t>
            </a:r>
            <a:endParaRPr lang="en-GB" dirty="0" smtClean="0"/>
          </a:p>
          <a:p>
            <a:r>
              <a:rPr lang="en-GB" dirty="0" smtClean="0"/>
              <a:t>Can we use this idea anywhere else?</a:t>
            </a:r>
          </a:p>
          <a:p>
            <a:r>
              <a:rPr lang="en-GB" dirty="0" smtClean="0"/>
              <a:t>Estimating fracture </a:t>
            </a:r>
            <a:r>
              <a:rPr lang="en-GB" dirty="0" smtClean="0"/>
              <a:t>toughness</a:t>
            </a:r>
            <a:endParaRPr lang="en-GB" dirty="0"/>
          </a:p>
        </p:txBody>
      </p:sp>
      <p:sp>
        <p:nvSpPr>
          <p:cNvPr id="2" name="Slide Number Placeholder 1"/>
          <p:cNvSpPr>
            <a:spLocks noGrp="1"/>
          </p:cNvSpPr>
          <p:nvPr>
            <p:ph type="sldNum" sz="quarter" idx="11"/>
          </p:nvPr>
        </p:nvSpPr>
        <p:spPr/>
        <p:txBody>
          <a:bodyPr/>
          <a:lstStyle/>
          <a:p>
            <a:pPr>
              <a:defRPr/>
            </a:pPr>
            <a:fld id="{F81B180B-8BD3-42C9-9899-6A325DF754B3}" type="slidenum">
              <a:rPr lang="en-GB" smtClean="0">
                <a:solidFill>
                  <a:srgbClr val="323D43"/>
                </a:solidFill>
              </a:rPr>
              <a:pPr>
                <a:defRPr/>
              </a:pPr>
              <a:t>24</a:t>
            </a:fld>
            <a:endParaRPr lang="en-GB">
              <a:solidFill>
                <a:srgbClr val="323D43"/>
              </a:solidFill>
            </a:endParaRPr>
          </a:p>
        </p:txBody>
      </p:sp>
      <p:sp>
        <p:nvSpPr>
          <p:cNvPr id="5" name="Rectangle 4"/>
          <p:cNvSpPr/>
          <p:nvPr/>
        </p:nvSpPr>
        <p:spPr>
          <a:xfrm>
            <a:off x="611560" y="4365104"/>
            <a:ext cx="8208590" cy="1200329"/>
          </a:xfrm>
          <a:prstGeom prst="rect">
            <a:avLst/>
          </a:prstGeom>
          <a:solidFill>
            <a:srgbClr val="FFFF00"/>
          </a:solidFill>
        </p:spPr>
        <p:txBody>
          <a:bodyPr wrap="square">
            <a:spAutoFit/>
          </a:bodyPr>
          <a:lstStyle/>
          <a:p>
            <a:r>
              <a:rPr lang="en-US" dirty="0" smtClean="0"/>
              <a:t>Wang</a:t>
            </a:r>
            <a:r>
              <a:rPr lang="en-US" dirty="0"/>
              <a:t>. W, </a:t>
            </a:r>
            <a:r>
              <a:rPr lang="en-US" dirty="0" err="1"/>
              <a:t>Dulieu</a:t>
            </a:r>
            <a:r>
              <a:rPr lang="en-US" dirty="0"/>
              <a:t>-Barton, J.M., and Thomsen, O.T., “A methodology for characterizing the interfacial fracture toughness of sandwich structures using high speed infrared thermography”, Experimental Mechanics, 56, 2016, 121-132. DOI: 10.1007/s11340-015-0023-3</a:t>
            </a:r>
            <a:endParaRPr lang="en-GB" dirty="0"/>
          </a:p>
        </p:txBody>
      </p:sp>
    </p:spTree>
    <p:extLst>
      <p:ext uri="{BB962C8B-B14F-4D97-AF65-F5344CB8AC3E}">
        <p14:creationId xmlns:p14="http://schemas.microsoft.com/office/powerpoint/2010/main" val="221033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Rectangle 8"/>
          <p:cNvSpPr>
            <a:spLocks noChangeArrowheads="1"/>
          </p:cNvSpPr>
          <p:nvPr/>
        </p:nvSpPr>
        <p:spPr bwMode="auto">
          <a:xfrm>
            <a:off x="161925" y="971550"/>
            <a:ext cx="6786563" cy="6572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eaLnBrk="1" fontAlgn="base" hangingPunct="1">
              <a:spcBef>
                <a:spcPct val="0"/>
              </a:spcBef>
              <a:spcAft>
                <a:spcPct val="0"/>
              </a:spcAft>
              <a:buFontTx/>
              <a:buNone/>
            </a:pPr>
            <a:r>
              <a:rPr lang="en-GB" altLang="zh-CN" sz="3200" smtClean="0">
                <a:solidFill>
                  <a:srgbClr val="014359"/>
                </a:solidFill>
                <a:cs typeface="Arial" charset="0"/>
              </a:rPr>
              <a:t>Determination of fracture toughness</a:t>
            </a:r>
          </a:p>
        </p:txBody>
      </p:sp>
      <p:sp>
        <p:nvSpPr>
          <p:cNvPr id="35848" name="Rectangle 36"/>
          <p:cNvSpPr>
            <a:spLocks noGrp="1" noChangeArrowheads="1"/>
          </p:cNvSpPr>
          <p:nvPr>
            <p:ph type="body" sz="half" idx="4294967295"/>
          </p:nvPr>
        </p:nvSpPr>
        <p:spPr>
          <a:xfrm>
            <a:off x="250825" y="2276475"/>
            <a:ext cx="8820150" cy="433388"/>
          </a:xfrm>
        </p:spPr>
        <p:txBody>
          <a:bodyPr/>
          <a:lstStyle/>
          <a:p>
            <a:r>
              <a:rPr lang="en-GB" altLang="zh-CN" sz="1800" smtClean="0">
                <a:solidFill>
                  <a:schemeClr val="tx2"/>
                </a:solidFill>
              </a:rPr>
              <a:t>Fracture in solids is a dissipative process and heat is released during the fracture.</a:t>
            </a:r>
          </a:p>
        </p:txBody>
      </p:sp>
      <p:sp>
        <p:nvSpPr>
          <p:cNvPr id="35853" name="Rectangle 8"/>
          <p:cNvSpPr>
            <a:spLocks noChangeArrowheads="1"/>
          </p:cNvSpPr>
          <p:nvPr/>
        </p:nvSpPr>
        <p:spPr bwMode="auto">
          <a:xfrm>
            <a:off x="1889125" y="1412875"/>
            <a:ext cx="6786563" cy="7905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eaLnBrk="1" fontAlgn="base" hangingPunct="1">
              <a:spcBef>
                <a:spcPct val="0"/>
              </a:spcBef>
              <a:spcAft>
                <a:spcPct val="0"/>
              </a:spcAft>
              <a:buFontTx/>
              <a:buNone/>
            </a:pPr>
            <a:r>
              <a:rPr lang="en-GB" altLang="zh-CN" sz="2000" smtClean="0">
                <a:solidFill>
                  <a:srgbClr val="014359"/>
                </a:solidFill>
                <a:cs typeface="Arial" charset="0"/>
              </a:rPr>
              <a:t>                                                                  theoretical derivation</a:t>
            </a:r>
          </a:p>
        </p:txBody>
      </p:sp>
      <p:sp>
        <p:nvSpPr>
          <p:cNvPr id="35854" name="Line 369"/>
          <p:cNvSpPr>
            <a:spLocks noChangeShapeType="1"/>
          </p:cNvSpPr>
          <p:nvPr/>
        </p:nvSpPr>
        <p:spPr bwMode="auto">
          <a:xfrm flipH="1">
            <a:off x="5148263" y="1844675"/>
            <a:ext cx="846137"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5855" name="灯片编号占位符 3"/>
          <p:cNvSpPr txBox="1">
            <a:spLocks noGrp="1"/>
          </p:cNvSpPr>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Ins="0"/>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r" fontAlgn="base">
              <a:spcBef>
                <a:spcPct val="0"/>
              </a:spcBef>
              <a:spcAft>
                <a:spcPct val="0"/>
              </a:spcAft>
              <a:buFontTx/>
              <a:buNone/>
            </a:pPr>
            <a:fld id="{0B504BBE-0F63-438D-BD97-AD75F577D4D2}" type="slidenum">
              <a:rPr lang="en-GB" altLang="zh-CN" sz="1800" smtClean="0">
                <a:solidFill>
                  <a:srgbClr val="323D43"/>
                </a:solidFill>
                <a:cs typeface="Arial" charset="0"/>
              </a:rPr>
              <a:pPr algn="r" fontAlgn="base">
                <a:spcBef>
                  <a:spcPct val="0"/>
                </a:spcBef>
                <a:spcAft>
                  <a:spcPct val="0"/>
                </a:spcAft>
                <a:buFontTx/>
                <a:buNone/>
              </a:pPr>
              <a:t>25</a:t>
            </a:fld>
            <a:endParaRPr lang="en-GB" altLang="zh-CN" sz="1800" smtClean="0">
              <a:solidFill>
                <a:srgbClr val="323D43"/>
              </a:solidFill>
              <a:cs typeface="Arial" charset="0"/>
            </a:endParaRPr>
          </a:p>
        </p:txBody>
      </p:sp>
      <p:graphicFrame>
        <p:nvGraphicFramePr>
          <p:cNvPr id="35865" name="Object 25"/>
          <p:cNvGraphicFramePr>
            <a:graphicFrameLocks noChangeAspect="1"/>
          </p:cNvGraphicFramePr>
          <p:nvPr/>
        </p:nvGraphicFramePr>
        <p:xfrm>
          <a:off x="2916238" y="4221163"/>
          <a:ext cx="3519487" cy="1979612"/>
        </p:xfrm>
        <a:graphic>
          <a:graphicData uri="http://schemas.openxmlformats.org/presentationml/2006/ole">
            <mc:AlternateContent xmlns:mc="http://schemas.openxmlformats.org/markup-compatibility/2006">
              <mc:Choice xmlns:v="urn:schemas-microsoft-com:vml" Requires="v">
                <p:oleObj spid="_x0000_s1036" name="Visio" r:id="rId3" imgW="10228612" imgH="5752052" progId="Visio.Drawing.11">
                  <p:embed/>
                </p:oleObj>
              </mc:Choice>
              <mc:Fallback>
                <p:oleObj name="Visio" r:id="rId3" imgW="10228612" imgH="575205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221163"/>
                        <a:ext cx="3519487"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66" name="Object 26"/>
          <p:cNvGraphicFramePr>
            <a:graphicFrameLocks noChangeAspect="1"/>
          </p:cNvGraphicFramePr>
          <p:nvPr/>
        </p:nvGraphicFramePr>
        <p:xfrm>
          <a:off x="2916238" y="4221163"/>
          <a:ext cx="3519487" cy="1981200"/>
        </p:xfrm>
        <a:graphic>
          <a:graphicData uri="http://schemas.openxmlformats.org/presentationml/2006/ole">
            <mc:AlternateContent xmlns:mc="http://schemas.openxmlformats.org/markup-compatibility/2006">
              <mc:Choice xmlns:v="urn:schemas-microsoft-com:vml" Requires="v">
                <p:oleObj spid="_x0000_s1037" name="Visio" r:id="rId5" imgW="10228612" imgH="5752052" progId="Visio.Drawing.11">
                  <p:embed/>
                </p:oleObj>
              </mc:Choice>
              <mc:Fallback>
                <p:oleObj name="Visio" r:id="rId5" imgW="10228612" imgH="5752052"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4221163"/>
                        <a:ext cx="351948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67" name="Object 27"/>
          <p:cNvGraphicFramePr>
            <a:graphicFrameLocks noChangeAspect="1"/>
          </p:cNvGraphicFramePr>
          <p:nvPr/>
        </p:nvGraphicFramePr>
        <p:xfrm>
          <a:off x="1116013" y="4389438"/>
          <a:ext cx="2317750" cy="1622425"/>
        </p:xfrm>
        <a:graphic>
          <a:graphicData uri="http://schemas.openxmlformats.org/presentationml/2006/ole">
            <mc:AlternateContent xmlns:mc="http://schemas.openxmlformats.org/markup-compatibility/2006">
              <mc:Choice xmlns:v="urn:schemas-microsoft-com:vml" Requires="v">
                <p:oleObj spid="_x0000_s1038" name="Visio" r:id="rId7" imgW="6415135" imgH="4495229" progId="Visio.Drawing.11">
                  <p:embed/>
                </p:oleObj>
              </mc:Choice>
              <mc:Fallback>
                <p:oleObj name="Visio" r:id="rId7" imgW="6415135" imgH="4495229"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6013" y="4389438"/>
                        <a:ext cx="231775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68" name="Line 28"/>
          <p:cNvSpPr>
            <a:spLocks noChangeShapeType="1"/>
          </p:cNvSpPr>
          <p:nvPr/>
        </p:nvSpPr>
        <p:spPr bwMode="auto">
          <a:xfrm flipH="1">
            <a:off x="6049963" y="4772025"/>
            <a:ext cx="719137" cy="0"/>
          </a:xfrm>
          <a:prstGeom prst="line">
            <a:avLst/>
          </a:prstGeom>
          <a:noFill/>
          <a:ln w="190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5869" name="Line 29"/>
          <p:cNvSpPr>
            <a:spLocks noChangeShapeType="1"/>
          </p:cNvSpPr>
          <p:nvPr/>
        </p:nvSpPr>
        <p:spPr bwMode="auto">
          <a:xfrm flipH="1">
            <a:off x="6049963" y="5637213"/>
            <a:ext cx="719137" cy="0"/>
          </a:xfrm>
          <a:prstGeom prst="line">
            <a:avLst/>
          </a:prstGeom>
          <a:noFill/>
          <a:ln w="190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5870" name="Rectangle 30"/>
          <p:cNvSpPr>
            <a:spLocks noChangeArrowheads="1"/>
          </p:cNvSpPr>
          <p:nvPr/>
        </p:nvSpPr>
        <p:spPr bwMode="auto">
          <a:xfrm>
            <a:off x="6443663" y="4556125"/>
            <a:ext cx="14414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1600" smtClean="0">
                <a:solidFill>
                  <a:srgbClr val="323D43"/>
                </a:solidFill>
                <a:cs typeface="Arial" charset="0"/>
              </a:rPr>
              <a:t>Upper</a:t>
            </a:r>
          </a:p>
          <a:p>
            <a:pPr algn="ctr" fontAlgn="base">
              <a:spcBef>
                <a:spcPct val="0"/>
              </a:spcBef>
              <a:spcAft>
                <a:spcPct val="0"/>
              </a:spcAft>
            </a:pPr>
            <a:r>
              <a:rPr lang="en-GB" altLang="en-US" sz="1600" smtClean="0">
                <a:solidFill>
                  <a:srgbClr val="323D43"/>
                </a:solidFill>
                <a:cs typeface="Arial" charset="0"/>
              </a:rPr>
              <a:t>surface</a:t>
            </a:r>
          </a:p>
        </p:txBody>
      </p:sp>
      <p:sp>
        <p:nvSpPr>
          <p:cNvPr id="35871" name="Rectangle 31"/>
          <p:cNvSpPr>
            <a:spLocks noChangeArrowheads="1"/>
          </p:cNvSpPr>
          <p:nvPr/>
        </p:nvSpPr>
        <p:spPr bwMode="auto">
          <a:xfrm>
            <a:off x="6443663" y="5421313"/>
            <a:ext cx="14414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1600" smtClean="0">
                <a:solidFill>
                  <a:srgbClr val="323D43"/>
                </a:solidFill>
                <a:cs typeface="Arial" charset="0"/>
              </a:rPr>
              <a:t>Lower</a:t>
            </a:r>
          </a:p>
          <a:p>
            <a:pPr algn="ctr" fontAlgn="base">
              <a:spcBef>
                <a:spcPct val="0"/>
              </a:spcBef>
              <a:spcAft>
                <a:spcPct val="0"/>
              </a:spcAft>
            </a:pPr>
            <a:r>
              <a:rPr lang="en-GB" altLang="en-US" sz="1600" smtClean="0">
                <a:solidFill>
                  <a:srgbClr val="323D43"/>
                </a:solidFill>
                <a:cs typeface="Arial" charset="0"/>
              </a:rPr>
              <a:t>surface</a:t>
            </a:r>
          </a:p>
        </p:txBody>
      </p:sp>
      <p:sp>
        <p:nvSpPr>
          <p:cNvPr id="35872" name="Rectangle 32"/>
          <p:cNvSpPr>
            <a:spLocks noChangeArrowheads="1"/>
          </p:cNvSpPr>
          <p:nvPr/>
        </p:nvSpPr>
        <p:spPr bwMode="auto">
          <a:xfrm>
            <a:off x="3203575" y="4987925"/>
            <a:ext cx="2952750" cy="504825"/>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300" smtClean="0">
              <a:solidFill>
                <a:srgbClr val="323D43"/>
              </a:solidFill>
              <a:latin typeface="Lucida Sans" pitchFamily="34" charset="0"/>
              <a:cs typeface="Arial" charset="0"/>
            </a:endParaRPr>
          </a:p>
        </p:txBody>
      </p:sp>
      <p:graphicFrame>
        <p:nvGraphicFramePr>
          <p:cNvPr id="35874" name="Object 34"/>
          <p:cNvGraphicFramePr>
            <a:graphicFrameLocks noChangeAspect="1"/>
          </p:cNvGraphicFramePr>
          <p:nvPr/>
        </p:nvGraphicFramePr>
        <p:xfrm>
          <a:off x="3686175" y="3279775"/>
          <a:ext cx="1655763" cy="414338"/>
        </p:xfrm>
        <a:graphic>
          <a:graphicData uri="http://schemas.openxmlformats.org/presentationml/2006/ole">
            <mc:AlternateContent xmlns:mc="http://schemas.openxmlformats.org/markup-compatibility/2006">
              <mc:Choice xmlns:v="urn:schemas-microsoft-com:vml" Requires="v">
                <p:oleObj spid="_x0000_s1039" name="PBrush" r:id="rId9" imgW="7228571" imgH="1886213" progId="">
                  <p:embed/>
                </p:oleObj>
              </mc:Choice>
              <mc:Fallback>
                <p:oleObj name="PBrush" r:id="rId9" imgW="7228571" imgH="188621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6175" y="3279775"/>
                        <a:ext cx="165576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92" name="Object 52"/>
          <p:cNvGraphicFramePr>
            <a:graphicFrameLocks noChangeAspect="1"/>
          </p:cNvGraphicFramePr>
          <p:nvPr/>
        </p:nvGraphicFramePr>
        <p:xfrm>
          <a:off x="2459038" y="2719388"/>
          <a:ext cx="2184400" cy="584200"/>
        </p:xfrm>
        <a:graphic>
          <a:graphicData uri="http://schemas.openxmlformats.org/presentationml/2006/ole">
            <mc:AlternateContent xmlns:mc="http://schemas.openxmlformats.org/markup-compatibility/2006">
              <mc:Choice xmlns:v="urn:schemas-microsoft-com:vml" Requires="v">
                <p:oleObj spid="_x0000_s1040" name="Visio" r:id="rId11" imgW="3560445" imgH="951119" progId="Visio.Drawing.11">
                  <p:embed/>
                </p:oleObj>
              </mc:Choice>
              <mc:Fallback>
                <p:oleObj name="Visio" r:id="rId11" imgW="3560445" imgH="951119"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9038" y="2719388"/>
                        <a:ext cx="2184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93" name="Object 53"/>
          <p:cNvGraphicFramePr>
            <a:graphicFrameLocks noChangeAspect="1"/>
          </p:cNvGraphicFramePr>
          <p:nvPr/>
        </p:nvGraphicFramePr>
        <p:xfrm>
          <a:off x="4956175" y="3657600"/>
          <a:ext cx="431800" cy="531813"/>
        </p:xfrm>
        <a:graphic>
          <a:graphicData uri="http://schemas.openxmlformats.org/presentationml/2006/ole">
            <mc:AlternateContent xmlns:mc="http://schemas.openxmlformats.org/markup-compatibility/2006">
              <mc:Choice xmlns:v="urn:schemas-microsoft-com:vml" Requires="v">
                <p:oleObj spid="_x0000_s1041" name="Visio" r:id="rId13" imgW="683085" imgH="841438" progId="Visio.Drawing.11">
                  <p:embed/>
                </p:oleObj>
              </mc:Choice>
              <mc:Fallback>
                <p:oleObj name="Visio" r:id="rId13" imgW="683085" imgH="841438"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6175" y="3657600"/>
                        <a:ext cx="4318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99" name="Object 59"/>
          <p:cNvGraphicFramePr>
            <a:graphicFrameLocks noChangeAspect="1"/>
          </p:cNvGraphicFramePr>
          <p:nvPr/>
        </p:nvGraphicFramePr>
        <p:xfrm>
          <a:off x="5341938" y="3333750"/>
          <a:ext cx="2944812" cy="268288"/>
        </p:xfrm>
        <a:graphic>
          <a:graphicData uri="http://schemas.openxmlformats.org/presentationml/2006/ole">
            <mc:AlternateContent xmlns:mc="http://schemas.openxmlformats.org/markup-compatibility/2006">
              <mc:Choice xmlns:v="urn:schemas-microsoft-com:vml" Requires="v">
                <p:oleObj spid="_x0000_s1042" name="PBrush" r:id="rId15" imgW="6897063" imgH="628571" progId="">
                  <p:embed/>
                </p:oleObj>
              </mc:Choice>
              <mc:Fallback>
                <p:oleObj name="PBrush" r:id="rId15" imgW="6897063" imgH="628571" progId="">
                  <p:embed/>
                  <p:pic>
                    <p:nvPicPr>
                      <p:cNvPr id="0" nam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1938" y="3333750"/>
                        <a:ext cx="2944812"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905" name="Object 65"/>
          <p:cNvGraphicFramePr>
            <a:graphicFrameLocks noChangeAspect="1"/>
          </p:cNvGraphicFramePr>
          <p:nvPr/>
        </p:nvGraphicFramePr>
        <p:xfrm>
          <a:off x="5630863" y="2686050"/>
          <a:ext cx="1698625" cy="588963"/>
        </p:xfrm>
        <a:graphic>
          <a:graphicData uri="http://schemas.openxmlformats.org/presentationml/2006/ole">
            <mc:AlternateContent xmlns:mc="http://schemas.openxmlformats.org/markup-compatibility/2006">
              <mc:Choice xmlns:v="urn:schemas-microsoft-com:vml" Requires="v">
                <p:oleObj spid="_x0000_s1043" name="Visio" r:id="rId17" imgW="2823353" imgH="980122" progId="Visio.Drawing.11">
                  <p:embed/>
                </p:oleObj>
              </mc:Choice>
              <mc:Fallback>
                <p:oleObj name="Visio" r:id="rId17" imgW="2823353" imgH="980122"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0863" y="2686050"/>
                        <a:ext cx="1698625"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906" name="Object 66"/>
          <p:cNvGraphicFramePr>
            <a:graphicFrameLocks noChangeAspect="1"/>
          </p:cNvGraphicFramePr>
          <p:nvPr/>
        </p:nvGraphicFramePr>
        <p:xfrm>
          <a:off x="6207125" y="3622675"/>
          <a:ext cx="1727200" cy="587375"/>
        </p:xfrm>
        <a:graphic>
          <a:graphicData uri="http://schemas.openxmlformats.org/presentationml/2006/ole">
            <mc:AlternateContent xmlns:mc="http://schemas.openxmlformats.org/markup-compatibility/2006">
              <mc:Choice xmlns:v="urn:schemas-microsoft-com:vml" Requires="v">
                <p:oleObj spid="_x0000_s1044" name="Visio" r:id="rId19" imgW="2877360" imgH="979789" progId="Visio.Drawing.11">
                  <p:embed/>
                </p:oleObj>
              </mc:Choice>
              <mc:Fallback>
                <p:oleObj name="Visio" r:id="rId19" imgW="2877360" imgH="979789"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07125" y="3622675"/>
                        <a:ext cx="17272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907" name="Object 67"/>
          <p:cNvGraphicFramePr>
            <a:graphicFrameLocks noChangeAspect="1"/>
          </p:cNvGraphicFramePr>
          <p:nvPr/>
        </p:nvGraphicFramePr>
        <p:xfrm>
          <a:off x="1403350" y="3549650"/>
          <a:ext cx="2498725" cy="742950"/>
        </p:xfrm>
        <a:graphic>
          <a:graphicData uri="http://schemas.openxmlformats.org/presentationml/2006/ole">
            <mc:AlternateContent xmlns:mc="http://schemas.openxmlformats.org/markup-compatibility/2006">
              <mc:Choice xmlns:v="urn:schemas-microsoft-com:vml" Requires="v">
                <p:oleObj spid="_x0000_s1045" name="PBrush" r:id="rId21" imgW="5571429" imgH="1657581" progId="">
                  <p:embed/>
                </p:oleObj>
              </mc:Choice>
              <mc:Fallback>
                <p:oleObj name="PBrush" r:id="rId21" imgW="5571429" imgH="1657581" progId="">
                  <p:embed/>
                  <p:pic>
                    <p:nvPicPr>
                      <p:cNvPr id="0" name=""/>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350" y="3549650"/>
                        <a:ext cx="24987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908" name="Line 68"/>
          <p:cNvSpPr>
            <a:spLocks noChangeShapeType="1"/>
          </p:cNvSpPr>
          <p:nvPr/>
        </p:nvSpPr>
        <p:spPr bwMode="auto">
          <a:xfrm>
            <a:off x="4356100" y="3622675"/>
            <a:ext cx="3603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5909" name="Line 69"/>
          <p:cNvSpPr>
            <a:spLocks noChangeShapeType="1"/>
          </p:cNvSpPr>
          <p:nvPr/>
        </p:nvSpPr>
        <p:spPr bwMode="auto">
          <a:xfrm>
            <a:off x="5003800" y="3622675"/>
            <a:ext cx="3603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5910" name="Line 70"/>
          <p:cNvSpPr>
            <a:spLocks noChangeShapeType="1"/>
          </p:cNvSpPr>
          <p:nvPr/>
        </p:nvSpPr>
        <p:spPr bwMode="auto">
          <a:xfrm>
            <a:off x="7092950" y="362267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5911" name="Line 71"/>
          <p:cNvSpPr>
            <a:spLocks noChangeShapeType="1"/>
          </p:cNvSpPr>
          <p:nvPr/>
        </p:nvSpPr>
        <p:spPr bwMode="auto">
          <a:xfrm>
            <a:off x="7669213" y="362267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5914" name="Line 38"/>
          <p:cNvSpPr>
            <a:spLocks noChangeShapeType="1"/>
          </p:cNvSpPr>
          <p:nvPr/>
        </p:nvSpPr>
        <p:spPr bwMode="auto">
          <a:xfrm>
            <a:off x="179388" y="6381750"/>
            <a:ext cx="86233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5915" name="Rectangle 39"/>
          <p:cNvSpPr>
            <a:spLocks noChangeArrowheads="1"/>
          </p:cNvSpPr>
          <p:nvPr/>
        </p:nvSpPr>
        <p:spPr bwMode="auto">
          <a:xfrm>
            <a:off x="107950" y="6381750"/>
            <a:ext cx="8424863" cy="4762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228600" indent="-228600" eaLnBrk="0" hangingPunct="0">
              <a:defRPr sz="300">
                <a:solidFill>
                  <a:schemeClr val="tx1"/>
                </a:solidFill>
                <a:latin typeface="Lucida Sans" pitchFamily="34" charset="0"/>
                <a:ea typeface="ＭＳ Ｐゴシック" pitchFamily="34" charset="-128"/>
              </a:defRPr>
            </a:lvl1pPr>
            <a:lvl2pPr marL="742950" indent="-285750" eaLnBrk="0" hangingPunct="0">
              <a:defRPr sz="300">
                <a:solidFill>
                  <a:schemeClr val="tx1"/>
                </a:solidFill>
                <a:latin typeface="Lucida Sans" pitchFamily="34" charset="0"/>
                <a:ea typeface="ＭＳ Ｐゴシック" pitchFamily="34" charset="-128"/>
              </a:defRPr>
            </a:lvl2pPr>
            <a:lvl3pPr marL="1143000" indent="-228600" eaLnBrk="0" hangingPunct="0">
              <a:defRPr sz="300">
                <a:solidFill>
                  <a:schemeClr val="tx1"/>
                </a:solidFill>
                <a:latin typeface="Lucida Sans" pitchFamily="34" charset="0"/>
                <a:ea typeface="ＭＳ Ｐゴシック" pitchFamily="34" charset="-128"/>
              </a:defRPr>
            </a:lvl3pPr>
            <a:lvl4pPr marL="1600200" indent="-228600" eaLnBrk="0" hangingPunct="0">
              <a:defRPr sz="300">
                <a:solidFill>
                  <a:schemeClr val="tx1"/>
                </a:solidFill>
                <a:latin typeface="Lucida Sans" pitchFamily="34" charset="0"/>
                <a:ea typeface="ＭＳ Ｐゴシック" pitchFamily="34" charset="-128"/>
              </a:defRPr>
            </a:lvl4pPr>
            <a:lvl5pPr marL="2057400" indent="-228600" eaLnBrk="0" hangingPunct="0">
              <a:defRPr sz="3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9pPr>
          </a:lstStyle>
          <a:p>
            <a:pPr eaLnBrk="1" fontAlgn="base" hangingPunct="1">
              <a:spcBef>
                <a:spcPct val="0"/>
              </a:spcBef>
              <a:spcAft>
                <a:spcPct val="0"/>
              </a:spcAft>
            </a:pPr>
            <a:r>
              <a:rPr lang="en-GB" altLang="zh-CN" sz="1300" smtClean="0">
                <a:solidFill>
                  <a:srgbClr val="323D43"/>
                </a:solidFill>
                <a:latin typeface="Georgia" pitchFamily="18" charset="0"/>
                <a:cs typeface="Arial" charset="0"/>
              </a:rPr>
              <a:t>1. Weichert.R, Schonert. K. Heat generation at the tip of a moving crack, J Mech Phys Solids 1978, ; 26:151-161.</a:t>
            </a:r>
          </a:p>
          <a:p>
            <a:pPr eaLnBrk="1" fontAlgn="base" hangingPunct="1">
              <a:spcBef>
                <a:spcPct val="0"/>
              </a:spcBef>
              <a:spcAft>
                <a:spcPct val="0"/>
              </a:spcAft>
            </a:pPr>
            <a:endParaRPr lang="en-GB" altLang="zh-CN" sz="1300" smtClean="0">
              <a:solidFill>
                <a:srgbClr val="323D43"/>
              </a:solidFill>
              <a:latin typeface="Georgia" pitchFamily="18" charset="0"/>
              <a:cs typeface="Arial" charset="0"/>
            </a:endParaRPr>
          </a:p>
        </p:txBody>
      </p:sp>
    </p:spTree>
    <p:extLst>
      <p:ext uri="{BB962C8B-B14F-4D97-AF65-F5344CB8AC3E}">
        <p14:creationId xmlns:p14="http://schemas.microsoft.com/office/powerpoint/2010/main" val="3531765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9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8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8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8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8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1" nodeType="clickEffect">
                                  <p:stCondLst>
                                    <p:cond delay="0"/>
                                  </p:stCondLst>
                                  <p:childTnLst>
                                    <p:animEffect transition="out" filter="blinds(horizontal)">
                                      <p:cBhvr>
                                        <p:cTn id="30" dur="500"/>
                                        <p:tgtEl>
                                          <p:spTgt spid="35872"/>
                                        </p:tgtEl>
                                      </p:cBhvr>
                                    </p:animEffect>
                                    <p:set>
                                      <p:cBhvr>
                                        <p:cTn id="31" dur="1" fill="hold">
                                          <p:stCondLst>
                                            <p:cond delay="499"/>
                                          </p:stCondLst>
                                        </p:cTn>
                                        <p:tgtEl>
                                          <p:spTgt spid="35872"/>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3586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35867"/>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35899"/>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591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5905"/>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591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590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35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8" grpId="0" animBg="1"/>
      <p:bldP spid="35869" grpId="0" animBg="1"/>
      <p:bldP spid="35870" grpId="0"/>
      <p:bldP spid="35871" grpId="0"/>
      <p:bldP spid="35872" grpId="0" animBg="1"/>
      <p:bldP spid="35872" grpId="1" animBg="1"/>
      <p:bldP spid="35908" grpId="0" animBg="1"/>
      <p:bldP spid="35909" grpId="0" animBg="1"/>
      <p:bldP spid="35910" grpId="0" animBg="1"/>
      <p:bldP spid="359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25" name="Rectangle 37"/>
          <p:cNvSpPr>
            <a:spLocks noChangeArrowheads="1"/>
          </p:cNvSpPr>
          <p:nvPr/>
        </p:nvSpPr>
        <p:spPr bwMode="auto">
          <a:xfrm>
            <a:off x="5867400" y="5157788"/>
            <a:ext cx="2305050" cy="115252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890" name="Rectangle 8"/>
          <p:cNvSpPr>
            <a:spLocks noChangeArrowheads="1"/>
          </p:cNvSpPr>
          <p:nvPr/>
        </p:nvSpPr>
        <p:spPr bwMode="auto">
          <a:xfrm>
            <a:off x="161925" y="971550"/>
            <a:ext cx="6786563" cy="6572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eaLnBrk="1" fontAlgn="base" hangingPunct="1">
              <a:spcBef>
                <a:spcPct val="0"/>
              </a:spcBef>
              <a:spcAft>
                <a:spcPct val="0"/>
              </a:spcAft>
              <a:buFontTx/>
              <a:buNone/>
            </a:pPr>
            <a:r>
              <a:rPr lang="en-GB" altLang="zh-CN" sz="3200" smtClean="0">
                <a:solidFill>
                  <a:srgbClr val="014359"/>
                </a:solidFill>
                <a:cs typeface="Arial" charset="0"/>
              </a:rPr>
              <a:t>Determination of fracture toughness</a:t>
            </a:r>
          </a:p>
        </p:txBody>
      </p:sp>
      <p:sp>
        <p:nvSpPr>
          <p:cNvPr id="37891" name="Rectangle 36"/>
          <p:cNvSpPr>
            <a:spLocks noGrp="1" noChangeArrowheads="1"/>
          </p:cNvSpPr>
          <p:nvPr>
            <p:ph type="body" sz="half" idx="4294967295"/>
          </p:nvPr>
        </p:nvSpPr>
        <p:spPr>
          <a:xfrm>
            <a:off x="250825" y="2276475"/>
            <a:ext cx="8820150" cy="433388"/>
          </a:xfrm>
        </p:spPr>
        <p:txBody>
          <a:bodyPr/>
          <a:lstStyle/>
          <a:p>
            <a:r>
              <a:rPr lang="en-GB" altLang="zh-CN" sz="1800" smtClean="0">
                <a:solidFill>
                  <a:schemeClr val="tx2"/>
                </a:solidFill>
              </a:rPr>
              <a:t>Fracture in solids is a dissipative process and heat is released during the fracture.</a:t>
            </a:r>
          </a:p>
        </p:txBody>
      </p:sp>
      <p:sp>
        <p:nvSpPr>
          <p:cNvPr id="37892" name="Rectangle 8"/>
          <p:cNvSpPr>
            <a:spLocks noChangeArrowheads="1"/>
          </p:cNvSpPr>
          <p:nvPr/>
        </p:nvSpPr>
        <p:spPr bwMode="auto">
          <a:xfrm>
            <a:off x="1889125" y="1412875"/>
            <a:ext cx="6786563" cy="7905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eaLnBrk="1" fontAlgn="base" hangingPunct="1">
              <a:spcBef>
                <a:spcPct val="0"/>
              </a:spcBef>
              <a:spcAft>
                <a:spcPct val="0"/>
              </a:spcAft>
              <a:buFontTx/>
              <a:buNone/>
            </a:pPr>
            <a:r>
              <a:rPr lang="en-GB" altLang="zh-CN" sz="2000" smtClean="0">
                <a:solidFill>
                  <a:srgbClr val="014359"/>
                </a:solidFill>
                <a:cs typeface="Arial" charset="0"/>
              </a:rPr>
              <a:t>                                                                  theoretical derivation</a:t>
            </a:r>
          </a:p>
        </p:txBody>
      </p:sp>
      <p:sp>
        <p:nvSpPr>
          <p:cNvPr id="37893" name="Line 369"/>
          <p:cNvSpPr>
            <a:spLocks noChangeShapeType="1"/>
          </p:cNvSpPr>
          <p:nvPr/>
        </p:nvSpPr>
        <p:spPr bwMode="auto">
          <a:xfrm flipH="1">
            <a:off x="5148263" y="1844675"/>
            <a:ext cx="846137"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894" name="灯片编号占位符 3"/>
          <p:cNvSpPr txBox="1">
            <a:spLocks noGrp="1"/>
          </p:cNvSpPr>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Ins="0"/>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r" fontAlgn="base">
              <a:spcBef>
                <a:spcPct val="0"/>
              </a:spcBef>
              <a:spcAft>
                <a:spcPct val="0"/>
              </a:spcAft>
              <a:buFontTx/>
              <a:buNone/>
            </a:pPr>
            <a:fld id="{A223218C-BDD4-4A32-B4C0-F55CB01AC12D}" type="slidenum">
              <a:rPr lang="en-GB" altLang="zh-CN" sz="1800" smtClean="0">
                <a:solidFill>
                  <a:srgbClr val="323D43"/>
                </a:solidFill>
                <a:cs typeface="Arial" charset="0"/>
              </a:rPr>
              <a:pPr algn="r" fontAlgn="base">
                <a:spcBef>
                  <a:spcPct val="0"/>
                </a:spcBef>
                <a:spcAft>
                  <a:spcPct val="0"/>
                </a:spcAft>
                <a:buFontTx/>
                <a:buNone/>
              </a:pPr>
              <a:t>26</a:t>
            </a:fld>
            <a:endParaRPr lang="en-GB" altLang="zh-CN" sz="1800" smtClean="0">
              <a:solidFill>
                <a:srgbClr val="323D43"/>
              </a:solidFill>
              <a:cs typeface="Arial" charset="0"/>
            </a:endParaRPr>
          </a:p>
        </p:txBody>
      </p:sp>
      <p:graphicFrame>
        <p:nvGraphicFramePr>
          <p:cNvPr id="37904" name="Object 16"/>
          <p:cNvGraphicFramePr>
            <a:graphicFrameLocks noChangeAspect="1"/>
          </p:cNvGraphicFramePr>
          <p:nvPr/>
        </p:nvGraphicFramePr>
        <p:xfrm>
          <a:off x="3686175" y="3279775"/>
          <a:ext cx="1655763" cy="414338"/>
        </p:xfrm>
        <a:graphic>
          <a:graphicData uri="http://schemas.openxmlformats.org/presentationml/2006/ole">
            <mc:AlternateContent xmlns:mc="http://schemas.openxmlformats.org/markup-compatibility/2006">
              <mc:Choice xmlns:v="urn:schemas-microsoft-com:vml" Requires="v">
                <p:oleObj spid="_x0000_s2059" name="PBrush" r:id="rId3" imgW="7228571" imgH="1886213" progId="">
                  <p:embed/>
                </p:oleObj>
              </mc:Choice>
              <mc:Fallback>
                <p:oleObj name="PBrush" r:id="rId3" imgW="7228571" imgH="188621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175" y="3279775"/>
                        <a:ext cx="165576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05" name="Object 17"/>
          <p:cNvGraphicFramePr>
            <a:graphicFrameLocks noChangeAspect="1"/>
          </p:cNvGraphicFramePr>
          <p:nvPr/>
        </p:nvGraphicFramePr>
        <p:xfrm>
          <a:off x="2459038" y="2719388"/>
          <a:ext cx="2184400" cy="584200"/>
        </p:xfrm>
        <a:graphic>
          <a:graphicData uri="http://schemas.openxmlformats.org/presentationml/2006/ole">
            <mc:AlternateContent xmlns:mc="http://schemas.openxmlformats.org/markup-compatibility/2006">
              <mc:Choice xmlns:v="urn:schemas-microsoft-com:vml" Requires="v">
                <p:oleObj spid="_x0000_s2060" name="Visio" r:id="rId5" imgW="3560445" imgH="951119" progId="Visio.Drawing.11">
                  <p:embed/>
                </p:oleObj>
              </mc:Choice>
              <mc:Fallback>
                <p:oleObj name="Visio" r:id="rId5" imgW="3560445" imgH="951119"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9038" y="2719388"/>
                        <a:ext cx="2184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06" name="Object 18"/>
          <p:cNvGraphicFramePr>
            <a:graphicFrameLocks noChangeAspect="1"/>
          </p:cNvGraphicFramePr>
          <p:nvPr/>
        </p:nvGraphicFramePr>
        <p:xfrm>
          <a:off x="4956175" y="3657600"/>
          <a:ext cx="431800" cy="531813"/>
        </p:xfrm>
        <a:graphic>
          <a:graphicData uri="http://schemas.openxmlformats.org/presentationml/2006/ole">
            <mc:AlternateContent xmlns:mc="http://schemas.openxmlformats.org/markup-compatibility/2006">
              <mc:Choice xmlns:v="urn:schemas-microsoft-com:vml" Requires="v">
                <p:oleObj spid="_x0000_s2061" name="Visio" r:id="rId7" imgW="683085" imgH="841438" progId="Visio.Drawing.11">
                  <p:embed/>
                </p:oleObj>
              </mc:Choice>
              <mc:Fallback>
                <p:oleObj name="Visio" r:id="rId7" imgW="683085" imgH="841438"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6175" y="3657600"/>
                        <a:ext cx="4318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07" name="Object 19"/>
          <p:cNvGraphicFramePr>
            <a:graphicFrameLocks noChangeAspect="1"/>
          </p:cNvGraphicFramePr>
          <p:nvPr/>
        </p:nvGraphicFramePr>
        <p:xfrm>
          <a:off x="5341938" y="3333750"/>
          <a:ext cx="2944812" cy="268288"/>
        </p:xfrm>
        <a:graphic>
          <a:graphicData uri="http://schemas.openxmlformats.org/presentationml/2006/ole">
            <mc:AlternateContent xmlns:mc="http://schemas.openxmlformats.org/markup-compatibility/2006">
              <mc:Choice xmlns:v="urn:schemas-microsoft-com:vml" Requires="v">
                <p:oleObj spid="_x0000_s2062" name="PBrush" r:id="rId9" imgW="6897063" imgH="628571" progId="">
                  <p:embed/>
                </p:oleObj>
              </mc:Choice>
              <mc:Fallback>
                <p:oleObj name="PBrush" r:id="rId9" imgW="6897063" imgH="628571" progId="">
                  <p:embed/>
                  <p:pic>
                    <p:nvPicPr>
                      <p:cNvPr id="0" nam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1938" y="3333750"/>
                        <a:ext cx="2944812"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08" name="Object 20"/>
          <p:cNvGraphicFramePr>
            <a:graphicFrameLocks noChangeAspect="1"/>
          </p:cNvGraphicFramePr>
          <p:nvPr/>
        </p:nvGraphicFramePr>
        <p:xfrm>
          <a:off x="5630863" y="2686050"/>
          <a:ext cx="1698625" cy="588963"/>
        </p:xfrm>
        <a:graphic>
          <a:graphicData uri="http://schemas.openxmlformats.org/presentationml/2006/ole">
            <mc:AlternateContent xmlns:mc="http://schemas.openxmlformats.org/markup-compatibility/2006">
              <mc:Choice xmlns:v="urn:schemas-microsoft-com:vml" Requires="v">
                <p:oleObj spid="_x0000_s2063" name="Visio" r:id="rId11" imgW="2823353" imgH="980122" progId="Visio.Drawing.11">
                  <p:embed/>
                </p:oleObj>
              </mc:Choice>
              <mc:Fallback>
                <p:oleObj name="Visio" r:id="rId11" imgW="2823353" imgH="980122"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0863" y="2686050"/>
                        <a:ext cx="1698625"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09" name="Object 21"/>
          <p:cNvGraphicFramePr>
            <a:graphicFrameLocks noChangeAspect="1"/>
          </p:cNvGraphicFramePr>
          <p:nvPr/>
        </p:nvGraphicFramePr>
        <p:xfrm>
          <a:off x="6207125" y="3622675"/>
          <a:ext cx="1727200" cy="587375"/>
        </p:xfrm>
        <a:graphic>
          <a:graphicData uri="http://schemas.openxmlformats.org/presentationml/2006/ole">
            <mc:AlternateContent xmlns:mc="http://schemas.openxmlformats.org/markup-compatibility/2006">
              <mc:Choice xmlns:v="urn:schemas-microsoft-com:vml" Requires="v">
                <p:oleObj spid="_x0000_s2064" name="Visio" r:id="rId13" imgW="2877360" imgH="979789" progId="Visio.Drawing.11">
                  <p:embed/>
                </p:oleObj>
              </mc:Choice>
              <mc:Fallback>
                <p:oleObj name="Visio" r:id="rId13" imgW="2877360" imgH="979789"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07125" y="3622675"/>
                        <a:ext cx="17272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10" name="Object 22"/>
          <p:cNvGraphicFramePr>
            <a:graphicFrameLocks noChangeAspect="1"/>
          </p:cNvGraphicFramePr>
          <p:nvPr/>
        </p:nvGraphicFramePr>
        <p:xfrm>
          <a:off x="1403350" y="3549650"/>
          <a:ext cx="2498725" cy="742950"/>
        </p:xfrm>
        <a:graphic>
          <a:graphicData uri="http://schemas.openxmlformats.org/presentationml/2006/ole">
            <mc:AlternateContent xmlns:mc="http://schemas.openxmlformats.org/markup-compatibility/2006">
              <mc:Choice xmlns:v="urn:schemas-microsoft-com:vml" Requires="v">
                <p:oleObj spid="_x0000_s2065" name="PBrush" r:id="rId15" imgW="5571429" imgH="1657581" progId="">
                  <p:embed/>
                </p:oleObj>
              </mc:Choice>
              <mc:Fallback>
                <p:oleObj name="PBrush" r:id="rId15" imgW="5571429" imgH="1657581" progId="">
                  <p:embed/>
                  <p:pic>
                    <p:nvPicPr>
                      <p:cNvPr id="0" nam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350" y="3549650"/>
                        <a:ext cx="24987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911" name="Line 23"/>
          <p:cNvSpPr>
            <a:spLocks noChangeShapeType="1"/>
          </p:cNvSpPr>
          <p:nvPr/>
        </p:nvSpPr>
        <p:spPr bwMode="auto">
          <a:xfrm>
            <a:off x="4356100" y="3622675"/>
            <a:ext cx="3603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912" name="Line 24"/>
          <p:cNvSpPr>
            <a:spLocks noChangeShapeType="1"/>
          </p:cNvSpPr>
          <p:nvPr/>
        </p:nvSpPr>
        <p:spPr bwMode="auto">
          <a:xfrm>
            <a:off x="5003800" y="3622675"/>
            <a:ext cx="360363"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913" name="Line 25"/>
          <p:cNvSpPr>
            <a:spLocks noChangeShapeType="1"/>
          </p:cNvSpPr>
          <p:nvPr/>
        </p:nvSpPr>
        <p:spPr bwMode="auto">
          <a:xfrm>
            <a:off x="7092950" y="362267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914" name="Line 26"/>
          <p:cNvSpPr>
            <a:spLocks noChangeShapeType="1"/>
          </p:cNvSpPr>
          <p:nvPr/>
        </p:nvSpPr>
        <p:spPr bwMode="auto">
          <a:xfrm>
            <a:off x="7669213" y="3622675"/>
            <a:ext cx="4318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116120" name="Rectangle 408"/>
          <p:cNvSpPr>
            <a:spLocks noChangeArrowheads="1"/>
          </p:cNvSpPr>
          <p:nvPr/>
        </p:nvSpPr>
        <p:spPr bwMode="auto">
          <a:xfrm>
            <a:off x="250825" y="4292600"/>
            <a:ext cx="889317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spcAft>
                <a:spcPct val="70000"/>
              </a:spcAft>
              <a:buChar char="•"/>
              <a:defRPr sz="2400">
                <a:solidFill>
                  <a:schemeClr val="tx1"/>
                </a:solidFill>
                <a:latin typeface="Georgia" pitchFamily="18" charset="0"/>
                <a:ea typeface="ＭＳ Ｐゴシック" pitchFamily="34" charset="-128"/>
              </a:defRPr>
            </a:lvl1pPr>
            <a:lvl2pPr marL="811213" indent="-288925"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219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27188"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fontAlgn="base">
              <a:spcBef>
                <a:spcPct val="0"/>
              </a:spcBef>
            </a:pPr>
            <a:r>
              <a:rPr lang="en-GB" altLang="zh-CN" sz="1800" smtClean="0">
                <a:solidFill>
                  <a:srgbClr val="014359"/>
                </a:solidFill>
                <a:cs typeface="Arial" charset="0"/>
              </a:rPr>
              <a:t>Fracture toughness can be formulated by combining the above equations.</a:t>
            </a:r>
          </a:p>
        </p:txBody>
      </p:sp>
      <p:sp>
        <p:nvSpPr>
          <p:cNvPr id="37917" name="Rectangle 8"/>
          <p:cNvSpPr>
            <a:spLocks noChangeArrowheads="1"/>
          </p:cNvSpPr>
          <p:nvPr/>
        </p:nvSpPr>
        <p:spPr bwMode="auto">
          <a:xfrm>
            <a:off x="1258888" y="5805488"/>
            <a:ext cx="2447925" cy="6477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ctr" eaLnBrk="1" fontAlgn="base" hangingPunct="1">
              <a:spcBef>
                <a:spcPct val="0"/>
              </a:spcBef>
              <a:spcAft>
                <a:spcPct val="0"/>
              </a:spcAft>
              <a:buFontTx/>
              <a:buNone/>
            </a:pPr>
            <a:r>
              <a:rPr lang="en-GB" altLang="zh-CN" sz="2000" smtClean="0">
                <a:solidFill>
                  <a:srgbClr val="323D43"/>
                </a:solidFill>
                <a:cs typeface="Arial" charset="0"/>
              </a:rPr>
              <a:t>Fracture occurs in </a:t>
            </a:r>
          </a:p>
          <a:p>
            <a:pPr algn="ctr" eaLnBrk="1" fontAlgn="base" hangingPunct="1">
              <a:spcBef>
                <a:spcPct val="0"/>
              </a:spcBef>
              <a:spcAft>
                <a:spcPct val="0"/>
              </a:spcAft>
              <a:buFontTx/>
              <a:buNone/>
            </a:pPr>
            <a:r>
              <a:rPr lang="en-GB" altLang="zh-CN" sz="2000" smtClean="0">
                <a:solidFill>
                  <a:srgbClr val="323D43"/>
                </a:solidFill>
                <a:cs typeface="Arial" charset="0"/>
              </a:rPr>
              <a:t>brittle material</a:t>
            </a:r>
          </a:p>
        </p:txBody>
      </p:sp>
      <p:sp>
        <p:nvSpPr>
          <p:cNvPr id="37918" name="Line 30"/>
          <p:cNvSpPr>
            <a:spLocks noChangeShapeType="1"/>
          </p:cNvSpPr>
          <p:nvPr/>
        </p:nvSpPr>
        <p:spPr bwMode="auto">
          <a:xfrm>
            <a:off x="3635375" y="4868863"/>
            <a:ext cx="360363" cy="36036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919" name="Line 31"/>
          <p:cNvSpPr>
            <a:spLocks noChangeShapeType="1"/>
          </p:cNvSpPr>
          <p:nvPr/>
        </p:nvSpPr>
        <p:spPr bwMode="auto">
          <a:xfrm>
            <a:off x="2771775" y="4868863"/>
            <a:ext cx="360363" cy="36036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920" name="Line 32"/>
          <p:cNvSpPr>
            <a:spLocks noChangeShapeType="1"/>
          </p:cNvSpPr>
          <p:nvPr/>
        </p:nvSpPr>
        <p:spPr bwMode="auto">
          <a:xfrm>
            <a:off x="4356100" y="5300663"/>
            <a:ext cx="576263"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921" name="Line 33"/>
          <p:cNvSpPr>
            <a:spLocks noChangeShapeType="1"/>
          </p:cNvSpPr>
          <p:nvPr/>
        </p:nvSpPr>
        <p:spPr bwMode="auto">
          <a:xfrm>
            <a:off x="4932363" y="5300663"/>
            <a:ext cx="0" cy="86518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922" name="Line 34"/>
          <p:cNvSpPr>
            <a:spLocks noChangeShapeType="1"/>
          </p:cNvSpPr>
          <p:nvPr/>
        </p:nvSpPr>
        <p:spPr bwMode="auto">
          <a:xfrm>
            <a:off x="3635375" y="6165850"/>
            <a:ext cx="129698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37923" name="Line 35"/>
          <p:cNvSpPr>
            <a:spLocks noChangeShapeType="1"/>
          </p:cNvSpPr>
          <p:nvPr/>
        </p:nvSpPr>
        <p:spPr bwMode="auto">
          <a:xfrm>
            <a:off x="4932363" y="5734050"/>
            <a:ext cx="792162" cy="0"/>
          </a:xfrm>
          <a:prstGeom prst="line">
            <a:avLst/>
          </a:prstGeom>
          <a:noFill/>
          <a:ln w="2540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graphicFrame>
        <p:nvGraphicFramePr>
          <p:cNvPr id="116067" name="Object 355"/>
          <p:cNvGraphicFramePr>
            <a:graphicFrameLocks noChangeAspect="1"/>
          </p:cNvGraphicFramePr>
          <p:nvPr/>
        </p:nvGraphicFramePr>
        <p:xfrm>
          <a:off x="5867400" y="5229225"/>
          <a:ext cx="2233613" cy="1057275"/>
        </p:xfrm>
        <a:graphic>
          <a:graphicData uri="http://schemas.openxmlformats.org/presentationml/2006/ole">
            <mc:AlternateContent xmlns:mc="http://schemas.openxmlformats.org/markup-compatibility/2006">
              <mc:Choice xmlns:v="urn:schemas-microsoft-com:vml" Requires="v">
                <p:oleObj spid="_x0000_s2066" name="Equation" r:id="rId17" imgW="837836" imgH="393529" progId="Equation.DSMT4">
                  <p:embed/>
                </p:oleObj>
              </mc:Choice>
              <mc:Fallback>
                <p:oleObj name="Equation" r:id="rId17" imgW="837836" imgH="393529"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5229225"/>
                        <a:ext cx="223361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926" name="Object 38"/>
          <p:cNvGraphicFramePr>
            <a:graphicFrameLocks noChangeAspect="1"/>
          </p:cNvGraphicFramePr>
          <p:nvPr/>
        </p:nvGraphicFramePr>
        <p:xfrm>
          <a:off x="611188" y="4891088"/>
          <a:ext cx="3579812" cy="769937"/>
        </p:xfrm>
        <a:graphic>
          <a:graphicData uri="http://schemas.openxmlformats.org/presentationml/2006/ole">
            <mc:AlternateContent xmlns:mc="http://schemas.openxmlformats.org/markup-compatibility/2006">
              <mc:Choice xmlns:v="urn:schemas-microsoft-com:vml" Requires="v">
                <p:oleObj spid="_x0000_s2067" name="PBrush" r:id="rId19" imgW="9030961" imgH="1943371" progId="">
                  <p:embed/>
                </p:oleObj>
              </mc:Choice>
              <mc:Fallback>
                <p:oleObj name="PBrush" r:id="rId19" imgW="9030961" imgH="1943371" progId="">
                  <p:embed/>
                  <p:pic>
                    <p:nvPicPr>
                      <p:cNvPr id="0" nam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188" y="4891088"/>
                        <a:ext cx="3579812"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98191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0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9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9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9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9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5" grpId="0" animBg="1"/>
      <p:bldP spid="37917" grpId="0"/>
      <p:bldP spid="37918" grpId="0" animBg="1"/>
      <p:bldP spid="37919" grpId="0" animBg="1"/>
      <p:bldP spid="37920" grpId="0" animBg="1"/>
      <p:bldP spid="37921" grpId="0" animBg="1"/>
      <p:bldP spid="37922" grpId="0" animBg="1"/>
      <p:bldP spid="379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灯片编号占位符 3"/>
          <p:cNvSpPr txBox="1">
            <a:spLocks noGrp="1"/>
          </p:cNvSpPr>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Ins="0"/>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r" fontAlgn="base">
              <a:spcBef>
                <a:spcPct val="0"/>
              </a:spcBef>
              <a:spcAft>
                <a:spcPct val="0"/>
              </a:spcAft>
              <a:buFontTx/>
              <a:buNone/>
            </a:pPr>
            <a:fld id="{A6688476-62FC-40FE-BBE6-C3EC5F049824}" type="slidenum">
              <a:rPr lang="en-GB" altLang="zh-CN" sz="1400" smtClean="0">
                <a:solidFill>
                  <a:srgbClr val="323D43"/>
                </a:solidFill>
                <a:cs typeface="Arial" charset="0"/>
              </a:rPr>
              <a:pPr algn="r" fontAlgn="base">
                <a:spcBef>
                  <a:spcPct val="0"/>
                </a:spcBef>
                <a:spcAft>
                  <a:spcPct val="0"/>
                </a:spcAft>
                <a:buFontTx/>
                <a:buNone/>
              </a:pPr>
              <a:t>27</a:t>
            </a:fld>
            <a:endParaRPr lang="en-GB" altLang="zh-CN" sz="1400" smtClean="0">
              <a:solidFill>
                <a:srgbClr val="323D43"/>
              </a:solidFill>
              <a:cs typeface="Arial" charset="0"/>
            </a:endParaRPr>
          </a:p>
        </p:txBody>
      </p:sp>
      <p:sp>
        <p:nvSpPr>
          <p:cNvPr id="47107" name="Rectangle 8"/>
          <p:cNvSpPr>
            <a:spLocks noChangeArrowheads="1"/>
          </p:cNvSpPr>
          <p:nvPr/>
        </p:nvSpPr>
        <p:spPr bwMode="auto">
          <a:xfrm>
            <a:off x="161925" y="971550"/>
            <a:ext cx="6786563" cy="6572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eaLnBrk="1" fontAlgn="base" hangingPunct="1">
              <a:spcBef>
                <a:spcPct val="0"/>
              </a:spcBef>
              <a:spcAft>
                <a:spcPct val="0"/>
              </a:spcAft>
              <a:buFontTx/>
              <a:buNone/>
            </a:pPr>
            <a:r>
              <a:rPr lang="en-GB" altLang="zh-CN" sz="3200" smtClean="0">
                <a:solidFill>
                  <a:srgbClr val="014359"/>
                </a:solidFill>
                <a:cs typeface="Arial" charset="0"/>
              </a:rPr>
              <a:t>Determination of fracture toughness</a:t>
            </a:r>
          </a:p>
        </p:txBody>
      </p:sp>
      <p:sp>
        <p:nvSpPr>
          <p:cNvPr id="47108" name="Rectangle 8"/>
          <p:cNvSpPr>
            <a:spLocks noChangeArrowheads="1"/>
          </p:cNvSpPr>
          <p:nvPr/>
        </p:nvSpPr>
        <p:spPr bwMode="auto">
          <a:xfrm>
            <a:off x="1457325" y="1412875"/>
            <a:ext cx="6786563" cy="7905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eaLnBrk="1" fontAlgn="base" hangingPunct="1">
              <a:spcBef>
                <a:spcPct val="0"/>
              </a:spcBef>
              <a:spcAft>
                <a:spcPct val="0"/>
              </a:spcAft>
              <a:buFontTx/>
              <a:buNone/>
            </a:pPr>
            <a:r>
              <a:rPr lang="en-GB" altLang="zh-CN" sz="2000" smtClean="0">
                <a:solidFill>
                  <a:srgbClr val="014359"/>
                </a:solidFill>
                <a:cs typeface="Arial" charset="0"/>
              </a:rPr>
              <a:t>                                                                  experimental arrangements</a:t>
            </a:r>
          </a:p>
        </p:txBody>
      </p:sp>
      <p:sp>
        <p:nvSpPr>
          <p:cNvPr id="47109" name="Line 10"/>
          <p:cNvSpPr>
            <a:spLocks noChangeShapeType="1"/>
          </p:cNvSpPr>
          <p:nvPr/>
        </p:nvSpPr>
        <p:spPr bwMode="auto">
          <a:xfrm flipH="1">
            <a:off x="4716463" y="1844675"/>
            <a:ext cx="846137"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00" smtClean="0">
              <a:solidFill>
                <a:srgbClr val="323D43"/>
              </a:solidFill>
              <a:latin typeface="Lucida Sans" pitchFamily="34" charset="0"/>
              <a:cs typeface="Arial" charset="0"/>
            </a:endParaRPr>
          </a:p>
        </p:txBody>
      </p:sp>
      <p:sp>
        <p:nvSpPr>
          <p:cNvPr id="5" name="Text Box 28"/>
          <p:cNvSpPr txBox="1">
            <a:spLocks noChangeArrowheads="1"/>
          </p:cNvSpPr>
          <p:nvPr/>
        </p:nvSpPr>
        <p:spPr bwMode="auto">
          <a:xfrm>
            <a:off x="5005388" y="2668588"/>
            <a:ext cx="3887787" cy="2387600"/>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bIns="0">
            <a:spAutoFit/>
          </a:bodyPr>
          <a:lstStyle>
            <a:lvl1pPr marL="57150" indent="-57150" defTabSz="274638" eaLnBrk="0" hangingPunct="0">
              <a:tabLst>
                <a:tab pos="265113" algn="l"/>
              </a:tabLst>
              <a:defRPr sz="300">
                <a:solidFill>
                  <a:schemeClr val="tx1"/>
                </a:solidFill>
                <a:latin typeface="Lucida Sans" pitchFamily="34" charset="0"/>
                <a:ea typeface="ＭＳ Ｐゴシック" pitchFamily="34" charset="-128"/>
              </a:defRPr>
            </a:lvl1pPr>
            <a:lvl2pPr marL="742950" indent="-285750" defTabSz="274638" eaLnBrk="0" hangingPunct="0">
              <a:tabLst>
                <a:tab pos="265113" algn="l"/>
              </a:tabLst>
              <a:defRPr sz="300">
                <a:solidFill>
                  <a:schemeClr val="tx1"/>
                </a:solidFill>
                <a:latin typeface="Lucida Sans" pitchFamily="34" charset="0"/>
                <a:ea typeface="ＭＳ Ｐゴシック" pitchFamily="34" charset="-128"/>
              </a:defRPr>
            </a:lvl2pPr>
            <a:lvl3pPr marL="1143000" indent="-228600" defTabSz="274638" eaLnBrk="0" hangingPunct="0">
              <a:tabLst>
                <a:tab pos="265113" algn="l"/>
              </a:tabLst>
              <a:defRPr sz="300">
                <a:solidFill>
                  <a:schemeClr val="tx1"/>
                </a:solidFill>
                <a:latin typeface="Lucida Sans" pitchFamily="34" charset="0"/>
                <a:ea typeface="ＭＳ Ｐゴシック" pitchFamily="34" charset="-128"/>
              </a:defRPr>
            </a:lvl3pPr>
            <a:lvl4pPr marL="1600200" indent="-228600" defTabSz="274638" eaLnBrk="0" hangingPunct="0">
              <a:tabLst>
                <a:tab pos="265113" algn="l"/>
              </a:tabLst>
              <a:defRPr sz="300">
                <a:solidFill>
                  <a:schemeClr val="tx1"/>
                </a:solidFill>
                <a:latin typeface="Lucida Sans" pitchFamily="34" charset="0"/>
                <a:ea typeface="ＭＳ Ｐゴシック" pitchFamily="34" charset="-128"/>
              </a:defRPr>
            </a:lvl4pPr>
            <a:lvl5pPr marL="2057400" indent="-228600" defTabSz="274638" eaLnBrk="0" hangingPunct="0">
              <a:tabLst>
                <a:tab pos="265113" algn="l"/>
              </a:tabLst>
              <a:defRPr sz="300">
                <a:solidFill>
                  <a:schemeClr val="tx1"/>
                </a:solidFill>
                <a:latin typeface="Lucida Sans" pitchFamily="34" charset="0"/>
                <a:ea typeface="ＭＳ Ｐゴシック" pitchFamily="34" charset="-128"/>
              </a:defRPr>
            </a:lvl5pPr>
            <a:lvl6pPr marL="25146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6pPr>
            <a:lvl7pPr marL="29718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7pPr>
            <a:lvl8pPr marL="34290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8pPr>
            <a:lvl9pPr marL="38862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9pPr>
          </a:lstStyle>
          <a:p>
            <a:pPr eaLnBrk="1" fontAlgn="base" hangingPunct="1">
              <a:spcBef>
                <a:spcPct val="0"/>
              </a:spcBef>
              <a:spcAft>
                <a:spcPct val="20000"/>
              </a:spcAft>
            </a:pPr>
            <a:r>
              <a:rPr lang="en-GB" altLang="en-US" sz="1600" b="1" smtClean="0">
                <a:solidFill>
                  <a:srgbClr val="323D43"/>
                </a:solidFill>
                <a:latin typeface="Georgia" pitchFamily="18" charset="0"/>
                <a:cs typeface="Arial" charset="0"/>
              </a:rPr>
              <a:t>Temperature measurement</a:t>
            </a:r>
          </a:p>
          <a:p>
            <a:pPr eaLnBrk="1" fontAlgn="base" hangingPunct="1">
              <a:lnSpc>
                <a:spcPct val="110000"/>
              </a:lnSpc>
              <a:spcBef>
                <a:spcPct val="0"/>
              </a:spcBef>
              <a:spcAft>
                <a:spcPct val="0"/>
              </a:spcAft>
              <a:buFontTx/>
              <a:buChar char="•"/>
            </a:pPr>
            <a:r>
              <a:rPr lang="en-GB" altLang="en-US" sz="1500" smtClean="0">
                <a:solidFill>
                  <a:srgbClr val="323D43"/>
                </a:solidFill>
                <a:latin typeface="Georgia" pitchFamily="18" charset="0"/>
                <a:cs typeface="Arial" charset="0"/>
              </a:rPr>
              <a:t> IR detector: FLIR SC5500 </a:t>
            </a:r>
          </a:p>
          <a:p>
            <a:pPr lvl="1" eaLnBrk="1" fontAlgn="base" hangingPunct="1">
              <a:lnSpc>
                <a:spcPct val="110000"/>
              </a:lnSpc>
              <a:spcBef>
                <a:spcPct val="0"/>
              </a:spcBef>
              <a:spcAft>
                <a:spcPct val="0"/>
              </a:spcAft>
              <a:buFont typeface="Georgia" pitchFamily="18" charset="0"/>
              <a:buChar char="–"/>
            </a:pPr>
            <a:r>
              <a:rPr lang="en-GB" altLang="en-US" sz="1400" smtClean="0">
                <a:solidFill>
                  <a:srgbClr val="323D43"/>
                </a:solidFill>
                <a:latin typeface="Georgia" pitchFamily="18" charset="0"/>
                <a:cs typeface="Arial" charset="0"/>
              </a:rPr>
              <a:t>Array size: 320×256 pixels</a:t>
            </a:r>
          </a:p>
          <a:p>
            <a:pPr lvl="1" eaLnBrk="1" fontAlgn="base" hangingPunct="1">
              <a:lnSpc>
                <a:spcPct val="110000"/>
              </a:lnSpc>
              <a:spcBef>
                <a:spcPct val="0"/>
              </a:spcBef>
              <a:spcAft>
                <a:spcPct val="10000"/>
              </a:spcAft>
              <a:buFont typeface="Georgia" pitchFamily="18" charset="0"/>
              <a:buChar char="–"/>
            </a:pPr>
            <a:r>
              <a:rPr lang="en-GB" altLang="en-US" sz="1400" smtClean="0">
                <a:solidFill>
                  <a:srgbClr val="323D43"/>
                </a:solidFill>
                <a:latin typeface="Georgia" pitchFamily="18" charset="0"/>
                <a:cs typeface="Arial" charset="0"/>
              </a:rPr>
              <a:t>Maximum frame rate: 383 Hz</a:t>
            </a:r>
          </a:p>
          <a:p>
            <a:pPr eaLnBrk="1" fontAlgn="base" hangingPunct="1">
              <a:lnSpc>
                <a:spcPct val="110000"/>
              </a:lnSpc>
              <a:spcBef>
                <a:spcPct val="0"/>
              </a:spcBef>
              <a:spcAft>
                <a:spcPct val="0"/>
              </a:spcAft>
              <a:buFont typeface="Arial" charset="0"/>
              <a:buChar char="•"/>
            </a:pPr>
            <a:r>
              <a:rPr lang="en-GB" altLang="en-US" sz="1500" smtClean="0">
                <a:solidFill>
                  <a:srgbClr val="323D43"/>
                </a:solidFill>
                <a:latin typeface="Georgia" pitchFamily="18" charset="0"/>
                <a:cs typeface="Arial" charset="0"/>
              </a:rPr>
              <a:t> High speed IR thermography (&gt;1000 Hz)</a:t>
            </a:r>
          </a:p>
          <a:p>
            <a:pPr lvl="1" eaLnBrk="1" fontAlgn="base" hangingPunct="1">
              <a:lnSpc>
                <a:spcPct val="110000"/>
              </a:lnSpc>
              <a:spcBef>
                <a:spcPct val="0"/>
              </a:spcBef>
              <a:spcAft>
                <a:spcPct val="0"/>
              </a:spcAft>
              <a:buFont typeface="Georgia" pitchFamily="18" charset="0"/>
              <a:buChar char="–"/>
            </a:pPr>
            <a:r>
              <a:rPr lang="en-GB" altLang="en-US" sz="1400" smtClean="0">
                <a:solidFill>
                  <a:srgbClr val="323D43"/>
                </a:solidFill>
                <a:latin typeface="Georgia" pitchFamily="18" charset="0"/>
                <a:cs typeface="Arial" charset="0"/>
              </a:rPr>
              <a:t>New calibration process (nonlinear behaviour) </a:t>
            </a:r>
            <a:r>
              <a:rPr lang="en-GB" altLang="en-US" sz="1400" baseline="30000" smtClean="0">
                <a:solidFill>
                  <a:srgbClr val="323D43"/>
                </a:solidFill>
                <a:latin typeface="Georgia" pitchFamily="18" charset="0"/>
                <a:cs typeface="Arial" charset="0"/>
              </a:rPr>
              <a:t>1</a:t>
            </a:r>
          </a:p>
          <a:p>
            <a:pPr lvl="1" eaLnBrk="1" fontAlgn="base" hangingPunct="1">
              <a:lnSpc>
                <a:spcPct val="110000"/>
              </a:lnSpc>
              <a:spcBef>
                <a:spcPct val="0"/>
              </a:spcBef>
              <a:spcAft>
                <a:spcPct val="0"/>
              </a:spcAft>
              <a:buFont typeface="Georgia" pitchFamily="18" charset="0"/>
              <a:buChar char="–"/>
            </a:pPr>
            <a:r>
              <a:rPr lang="en-GB" altLang="en-US" sz="1400" smtClean="0">
                <a:solidFill>
                  <a:srgbClr val="323D43"/>
                </a:solidFill>
                <a:latin typeface="Georgia" pitchFamily="18" charset="0"/>
                <a:cs typeface="Arial" charset="0"/>
              </a:rPr>
              <a:t>Frame rate: 15kHz (12×64 pixels)</a:t>
            </a:r>
          </a:p>
          <a:p>
            <a:pPr lvl="1" eaLnBrk="1" fontAlgn="base" hangingPunct="1">
              <a:lnSpc>
                <a:spcPct val="110000"/>
              </a:lnSpc>
              <a:spcBef>
                <a:spcPct val="0"/>
              </a:spcBef>
              <a:spcAft>
                <a:spcPct val="50000"/>
              </a:spcAft>
              <a:buFont typeface="Georgia" pitchFamily="18" charset="0"/>
              <a:buChar char="–"/>
            </a:pPr>
            <a:r>
              <a:rPr lang="en-GB" altLang="en-US" sz="1400" smtClean="0">
                <a:solidFill>
                  <a:srgbClr val="323D43"/>
                </a:solidFill>
                <a:latin typeface="Georgia" pitchFamily="18" charset="0"/>
                <a:cs typeface="Arial" charset="0"/>
              </a:rPr>
              <a:t>Noise threshold ~0.3 </a:t>
            </a:r>
            <a:r>
              <a:rPr lang="en-GB" altLang="en-US" sz="1400" baseline="30000" smtClean="0">
                <a:solidFill>
                  <a:srgbClr val="323D43"/>
                </a:solidFill>
                <a:latin typeface="Georgia" pitchFamily="18" charset="0"/>
                <a:cs typeface="Arial" charset="0"/>
              </a:rPr>
              <a:t>0</a:t>
            </a:r>
            <a:r>
              <a:rPr lang="en-GB" altLang="en-US" sz="1400" smtClean="0">
                <a:solidFill>
                  <a:srgbClr val="323D43"/>
                </a:solidFill>
                <a:latin typeface="Georgia" pitchFamily="18" charset="0"/>
                <a:cs typeface="Arial" charset="0"/>
              </a:rPr>
              <a:t>C</a:t>
            </a:r>
          </a:p>
          <a:p>
            <a:pPr lvl="1" eaLnBrk="1" fontAlgn="base" hangingPunct="1">
              <a:lnSpc>
                <a:spcPct val="0"/>
              </a:lnSpc>
              <a:spcBef>
                <a:spcPct val="0"/>
              </a:spcBef>
              <a:spcAft>
                <a:spcPct val="0"/>
              </a:spcAft>
              <a:buFont typeface="Georgia" pitchFamily="18" charset="0"/>
              <a:buChar char="–"/>
            </a:pPr>
            <a:endParaRPr lang="en-GB" altLang="en-US" sz="100" smtClean="0">
              <a:solidFill>
                <a:srgbClr val="323D43"/>
              </a:solidFill>
              <a:latin typeface="Georgia" pitchFamily="18" charset="0"/>
              <a:cs typeface="Arial" charset="0"/>
            </a:endParaRPr>
          </a:p>
        </p:txBody>
      </p:sp>
      <p:sp>
        <p:nvSpPr>
          <p:cNvPr id="2" name="Text Box 28"/>
          <p:cNvSpPr txBox="1">
            <a:spLocks noChangeArrowheads="1"/>
          </p:cNvSpPr>
          <p:nvPr/>
        </p:nvSpPr>
        <p:spPr bwMode="auto">
          <a:xfrm>
            <a:off x="5003800" y="5056188"/>
            <a:ext cx="3889375" cy="893762"/>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bIns="0">
            <a:spAutoFit/>
          </a:bodyPr>
          <a:lstStyle>
            <a:lvl1pPr marL="57150" indent="-57150" defTabSz="274638" eaLnBrk="0" hangingPunct="0">
              <a:tabLst>
                <a:tab pos="265113" algn="l"/>
              </a:tabLst>
              <a:defRPr sz="300">
                <a:solidFill>
                  <a:schemeClr val="tx1"/>
                </a:solidFill>
                <a:latin typeface="Lucida Sans" pitchFamily="34" charset="0"/>
                <a:ea typeface="ＭＳ Ｐゴシック" pitchFamily="34" charset="-128"/>
              </a:defRPr>
            </a:lvl1pPr>
            <a:lvl2pPr marL="742950" indent="-285750" defTabSz="274638" eaLnBrk="0" hangingPunct="0">
              <a:tabLst>
                <a:tab pos="265113" algn="l"/>
              </a:tabLst>
              <a:defRPr sz="300">
                <a:solidFill>
                  <a:schemeClr val="tx1"/>
                </a:solidFill>
                <a:latin typeface="Lucida Sans" pitchFamily="34" charset="0"/>
                <a:ea typeface="ＭＳ Ｐゴシック" pitchFamily="34" charset="-128"/>
              </a:defRPr>
            </a:lvl2pPr>
            <a:lvl3pPr marL="1143000" indent="-228600" defTabSz="274638" eaLnBrk="0" hangingPunct="0">
              <a:tabLst>
                <a:tab pos="265113" algn="l"/>
              </a:tabLst>
              <a:defRPr sz="300">
                <a:solidFill>
                  <a:schemeClr val="tx1"/>
                </a:solidFill>
                <a:latin typeface="Lucida Sans" pitchFamily="34" charset="0"/>
                <a:ea typeface="ＭＳ Ｐゴシック" pitchFamily="34" charset="-128"/>
              </a:defRPr>
            </a:lvl3pPr>
            <a:lvl4pPr marL="1600200" indent="-228600" defTabSz="274638" eaLnBrk="0" hangingPunct="0">
              <a:tabLst>
                <a:tab pos="265113" algn="l"/>
              </a:tabLst>
              <a:defRPr sz="300">
                <a:solidFill>
                  <a:schemeClr val="tx1"/>
                </a:solidFill>
                <a:latin typeface="Lucida Sans" pitchFamily="34" charset="0"/>
                <a:ea typeface="ＭＳ Ｐゴシック" pitchFamily="34" charset="-128"/>
              </a:defRPr>
            </a:lvl4pPr>
            <a:lvl5pPr marL="2057400" indent="-228600" defTabSz="274638" eaLnBrk="0" hangingPunct="0">
              <a:tabLst>
                <a:tab pos="265113" algn="l"/>
              </a:tabLst>
              <a:defRPr sz="300">
                <a:solidFill>
                  <a:schemeClr val="tx1"/>
                </a:solidFill>
                <a:latin typeface="Lucida Sans" pitchFamily="34" charset="0"/>
                <a:ea typeface="ＭＳ Ｐゴシック" pitchFamily="34" charset="-128"/>
              </a:defRPr>
            </a:lvl5pPr>
            <a:lvl6pPr marL="25146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6pPr>
            <a:lvl7pPr marL="29718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7pPr>
            <a:lvl8pPr marL="34290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8pPr>
            <a:lvl9pPr marL="38862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9pPr>
          </a:lstStyle>
          <a:p>
            <a:pPr eaLnBrk="1" fontAlgn="base" hangingPunct="1">
              <a:spcBef>
                <a:spcPct val="0"/>
              </a:spcBef>
              <a:spcAft>
                <a:spcPct val="20000"/>
              </a:spcAft>
            </a:pPr>
            <a:r>
              <a:rPr lang="en-GB" altLang="en-US" sz="1600" b="1" smtClean="0">
                <a:solidFill>
                  <a:srgbClr val="323D43"/>
                </a:solidFill>
                <a:latin typeface="Georgia" pitchFamily="18" charset="0"/>
                <a:cs typeface="Arial" charset="0"/>
              </a:rPr>
              <a:t>Crack advance measurement</a:t>
            </a:r>
          </a:p>
          <a:p>
            <a:pPr eaLnBrk="1" fontAlgn="base" hangingPunct="1">
              <a:lnSpc>
                <a:spcPct val="110000"/>
              </a:lnSpc>
              <a:spcBef>
                <a:spcPct val="0"/>
              </a:spcBef>
              <a:spcAft>
                <a:spcPct val="0"/>
              </a:spcAft>
              <a:buFontTx/>
              <a:buChar char="•"/>
            </a:pPr>
            <a:r>
              <a:rPr lang="en-GB" altLang="en-US" sz="1500" smtClean="0">
                <a:solidFill>
                  <a:srgbClr val="323D43"/>
                </a:solidFill>
                <a:latin typeface="Georgia" pitchFamily="18" charset="0"/>
                <a:cs typeface="Arial" charset="0"/>
              </a:rPr>
              <a:t> High speed camera: Photron SA-3 </a:t>
            </a:r>
          </a:p>
          <a:p>
            <a:pPr lvl="1" eaLnBrk="1" fontAlgn="base" hangingPunct="1">
              <a:lnSpc>
                <a:spcPct val="110000"/>
              </a:lnSpc>
              <a:spcBef>
                <a:spcPct val="0"/>
              </a:spcBef>
              <a:spcAft>
                <a:spcPct val="0"/>
              </a:spcAft>
              <a:buFont typeface="Georgia" pitchFamily="18" charset="0"/>
              <a:buChar char="–"/>
            </a:pPr>
            <a:r>
              <a:rPr lang="en-GB" altLang="en-US" sz="1400" smtClean="0">
                <a:solidFill>
                  <a:srgbClr val="323D43"/>
                </a:solidFill>
                <a:latin typeface="Georgia" pitchFamily="18" charset="0"/>
                <a:cs typeface="Arial" charset="0"/>
              </a:rPr>
              <a:t>Frame rate: 5 kHz</a:t>
            </a:r>
          </a:p>
          <a:p>
            <a:pPr lvl="1" eaLnBrk="1" fontAlgn="base" hangingPunct="1">
              <a:lnSpc>
                <a:spcPct val="110000"/>
              </a:lnSpc>
              <a:spcBef>
                <a:spcPct val="0"/>
              </a:spcBef>
              <a:spcAft>
                <a:spcPct val="0"/>
              </a:spcAft>
              <a:buFont typeface="Georgia" pitchFamily="18" charset="0"/>
              <a:buChar char="–"/>
            </a:pPr>
            <a:endParaRPr lang="en-GB" altLang="en-US" smtClean="0">
              <a:solidFill>
                <a:srgbClr val="323D43"/>
              </a:solidFill>
              <a:latin typeface="Georgia" pitchFamily="18" charset="0"/>
              <a:cs typeface="Arial" charset="0"/>
            </a:endParaRPr>
          </a:p>
        </p:txBody>
      </p:sp>
      <p:sp>
        <p:nvSpPr>
          <p:cNvPr id="3" name="Text Box 28"/>
          <p:cNvSpPr txBox="1">
            <a:spLocks noChangeArrowheads="1"/>
          </p:cNvSpPr>
          <p:nvPr/>
        </p:nvSpPr>
        <p:spPr bwMode="auto">
          <a:xfrm>
            <a:off x="322263" y="5292725"/>
            <a:ext cx="4537075" cy="14636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Lst>
        </p:spPr>
        <p:txBody>
          <a:bodyPr bIns="0">
            <a:spAutoFit/>
          </a:bodyPr>
          <a:lstStyle>
            <a:lvl1pPr marL="57150" indent="-57150" defTabSz="274638" eaLnBrk="0" hangingPunct="0">
              <a:tabLst>
                <a:tab pos="265113" algn="l"/>
              </a:tabLst>
              <a:defRPr sz="300">
                <a:solidFill>
                  <a:schemeClr val="tx1"/>
                </a:solidFill>
                <a:latin typeface="Lucida Sans" pitchFamily="34" charset="0"/>
                <a:ea typeface="ＭＳ Ｐゴシック" pitchFamily="34" charset="-128"/>
              </a:defRPr>
            </a:lvl1pPr>
            <a:lvl2pPr marL="742950" indent="-285750" defTabSz="274638" eaLnBrk="0" hangingPunct="0">
              <a:tabLst>
                <a:tab pos="265113" algn="l"/>
              </a:tabLst>
              <a:defRPr sz="300">
                <a:solidFill>
                  <a:schemeClr val="tx1"/>
                </a:solidFill>
                <a:latin typeface="Lucida Sans" pitchFamily="34" charset="0"/>
                <a:ea typeface="ＭＳ Ｐゴシック" pitchFamily="34" charset="-128"/>
              </a:defRPr>
            </a:lvl2pPr>
            <a:lvl3pPr marL="1143000" indent="-228600" defTabSz="274638" eaLnBrk="0" hangingPunct="0">
              <a:tabLst>
                <a:tab pos="265113" algn="l"/>
              </a:tabLst>
              <a:defRPr sz="300">
                <a:solidFill>
                  <a:schemeClr val="tx1"/>
                </a:solidFill>
                <a:latin typeface="Lucida Sans" pitchFamily="34" charset="0"/>
                <a:ea typeface="ＭＳ Ｐゴシック" pitchFamily="34" charset="-128"/>
              </a:defRPr>
            </a:lvl3pPr>
            <a:lvl4pPr marL="1600200" indent="-228600" defTabSz="274638" eaLnBrk="0" hangingPunct="0">
              <a:tabLst>
                <a:tab pos="265113" algn="l"/>
              </a:tabLst>
              <a:defRPr sz="300">
                <a:solidFill>
                  <a:schemeClr val="tx1"/>
                </a:solidFill>
                <a:latin typeface="Lucida Sans" pitchFamily="34" charset="0"/>
                <a:ea typeface="ＭＳ Ｐゴシック" pitchFamily="34" charset="-128"/>
              </a:defRPr>
            </a:lvl4pPr>
            <a:lvl5pPr marL="2057400" indent="-228600" defTabSz="274638" eaLnBrk="0" hangingPunct="0">
              <a:tabLst>
                <a:tab pos="265113" algn="l"/>
              </a:tabLst>
              <a:defRPr sz="300">
                <a:solidFill>
                  <a:schemeClr val="tx1"/>
                </a:solidFill>
                <a:latin typeface="Lucida Sans" pitchFamily="34" charset="0"/>
                <a:ea typeface="ＭＳ Ｐゴシック" pitchFamily="34" charset="-128"/>
              </a:defRPr>
            </a:lvl5pPr>
            <a:lvl6pPr marL="25146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6pPr>
            <a:lvl7pPr marL="29718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7pPr>
            <a:lvl8pPr marL="34290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8pPr>
            <a:lvl9pPr marL="3886200" indent="-228600" defTabSz="274638" eaLnBrk="0" fontAlgn="base" hangingPunct="0">
              <a:spcBef>
                <a:spcPct val="0"/>
              </a:spcBef>
              <a:spcAft>
                <a:spcPct val="0"/>
              </a:spcAft>
              <a:tabLst>
                <a:tab pos="265113" algn="l"/>
              </a:tabLst>
              <a:defRPr sz="300">
                <a:solidFill>
                  <a:schemeClr val="tx1"/>
                </a:solidFill>
                <a:latin typeface="Lucida Sans" pitchFamily="34" charset="0"/>
                <a:ea typeface="ＭＳ Ｐゴシック" pitchFamily="34" charset="-128"/>
              </a:defRPr>
            </a:lvl9pPr>
          </a:lstStyle>
          <a:p>
            <a:pPr eaLnBrk="1" fontAlgn="base" hangingPunct="1">
              <a:spcBef>
                <a:spcPct val="0"/>
              </a:spcBef>
              <a:spcAft>
                <a:spcPct val="20000"/>
              </a:spcAft>
            </a:pPr>
            <a:r>
              <a:rPr lang="en-GB" altLang="en-US" sz="1600" b="1" dirty="0" smtClean="0">
                <a:solidFill>
                  <a:srgbClr val="014359"/>
                </a:solidFill>
                <a:latin typeface="Georgia" pitchFamily="18" charset="0"/>
                <a:cs typeface="Arial" charset="0"/>
              </a:rPr>
              <a:t>Experimental arrangements:</a:t>
            </a:r>
          </a:p>
          <a:p>
            <a:pPr eaLnBrk="1" fontAlgn="base" hangingPunct="1">
              <a:lnSpc>
                <a:spcPct val="110000"/>
              </a:lnSpc>
              <a:spcBef>
                <a:spcPct val="0"/>
              </a:spcBef>
              <a:spcAft>
                <a:spcPct val="0"/>
              </a:spcAft>
              <a:buFontTx/>
              <a:buChar char="•"/>
            </a:pPr>
            <a:r>
              <a:rPr lang="en-GB" altLang="en-US" sz="1600" dirty="0" smtClean="0">
                <a:solidFill>
                  <a:srgbClr val="014359"/>
                </a:solidFill>
                <a:latin typeface="Georgia" pitchFamily="18" charset="0"/>
                <a:cs typeface="Arial" charset="0"/>
              </a:rPr>
              <a:t> Data acquisition equipment (NI USB-6211)</a:t>
            </a:r>
          </a:p>
          <a:p>
            <a:pPr eaLnBrk="1" fontAlgn="base" hangingPunct="1">
              <a:lnSpc>
                <a:spcPct val="110000"/>
              </a:lnSpc>
              <a:spcBef>
                <a:spcPct val="0"/>
              </a:spcBef>
              <a:spcAft>
                <a:spcPct val="0"/>
              </a:spcAft>
              <a:buFontTx/>
              <a:buChar char="•"/>
            </a:pPr>
            <a:r>
              <a:rPr lang="en-GB" altLang="en-US" sz="1600" dirty="0" smtClean="0">
                <a:solidFill>
                  <a:srgbClr val="014359"/>
                </a:solidFill>
                <a:latin typeface="Georgia" pitchFamily="18" charset="0"/>
                <a:cs typeface="Arial" charset="0"/>
              </a:rPr>
              <a:t> Cameras in pre-trigger mode</a:t>
            </a:r>
          </a:p>
          <a:p>
            <a:pPr eaLnBrk="1" fontAlgn="base" hangingPunct="1">
              <a:lnSpc>
                <a:spcPct val="110000"/>
              </a:lnSpc>
              <a:spcBef>
                <a:spcPct val="0"/>
              </a:spcBef>
              <a:spcAft>
                <a:spcPct val="0"/>
              </a:spcAft>
              <a:buFontTx/>
              <a:buChar char="•"/>
            </a:pPr>
            <a:r>
              <a:rPr lang="en-GB" altLang="en-US" sz="1600" dirty="0" smtClean="0">
                <a:solidFill>
                  <a:srgbClr val="014359"/>
                </a:solidFill>
                <a:latin typeface="Georgia" pitchFamily="18" charset="0"/>
                <a:cs typeface="Arial" charset="0"/>
              </a:rPr>
              <a:t> Load collected by IR detector system</a:t>
            </a:r>
          </a:p>
          <a:p>
            <a:pPr eaLnBrk="1" fontAlgn="base" hangingPunct="1">
              <a:lnSpc>
                <a:spcPct val="110000"/>
              </a:lnSpc>
              <a:spcBef>
                <a:spcPct val="0"/>
              </a:spcBef>
              <a:spcAft>
                <a:spcPct val="0"/>
              </a:spcAft>
              <a:buFontTx/>
              <a:buChar char="•"/>
            </a:pPr>
            <a:endParaRPr lang="en-GB" altLang="en-US" sz="1600" dirty="0" smtClean="0">
              <a:solidFill>
                <a:srgbClr val="323D43"/>
              </a:solidFill>
              <a:latin typeface="Georgia" pitchFamily="18" charset="0"/>
              <a:cs typeface="Arial" charset="0"/>
            </a:endParaRPr>
          </a:p>
          <a:p>
            <a:pPr lvl="1" eaLnBrk="1" fontAlgn="base" hangingPunct="1">
              <a:lnSpc>
                <a:spcPct val="110000"/>
              </a:lnSpc>
              <a:spcBef>
                <a:spcPct val="0"/>
              </a:spcBef>
              <a:spcAft>
                <a:spcPct val="0"/>
              </a:spcAft>
              <a:buFont typeface="Georgia" pitchFamily="18" charset="0"/>
              <a:buChar char="–"/>
            </a:pPr>
            <a:endParaRPr lang="en-GB" altLang="en-US" dirty="0" smtClean="0">
              <a:solidFill>
                <a:srgbClr val="323D43"/>
              </a:solidFill>
              <a:latin typeface="Georgia" pitchFamily="18" charset="0"/>
              <a:cs typeface="Arial" charset="0"/>
            </a:endParaRPr>
          </a:p>
        </p:txBody>
      </p:sp>
      <p:graphicFrame>
        <p:nvGraphicFramePr>
          <p:cNvPr id="47115" name="Object 11"/>
          <p:cNvGraphicFramePr>
            <a:graphicFrameLocks noChangeAspect="1"/>
          </p:cNvGraphicFramePr>
          <p:nvPr/>
        </p:nvGraphicFramePr>
        <p:xfrm>
          <a:off x="2195513" y="2708275"/>
          <a:ext cx="5329237" cy="3197225"/>
        </p:xfrm>
        <a:graphic>
          <a:graphicData uri="http://schemas.openxmlformats.org/presentationml/2006/ole">
            <mc:AlternateContent xmlns:mc="http://schemas.openxmlformats.org/markup-compatibility/2006">
              <mc:Choice xmlns:v="urn:schemas-microsoft-com:vml" Requires="v">
                <p:oleObj spid="_x0000_s3075" name="PBrush" r:id="rId4" imgW="9764488" imgH="5858693" progId="">
                  <p:embed/>
                </p:oleObj>
              </mc:Choice>
              <mc:Fallback>
                <p:oleObj name="PBrush" r:id="rId4" imgW="9764488" imgH="5858693" progId="">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513" y="2708275"/>
                        <a:ext cx="5329237"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16423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61111E-6 7.40741E-7 L -0.24409 -0.06505 " pathEditMode="relative" rAng="0" ptsTypes="AA">
                                      <p:cBhvr>
                                        <p:cTn id="6" dur="1000" fill="hold"/>
                                        <p:tgtEl>
                                          <p:spTgt spid="47115"/>
                                        </p:tgtEl>
                                        <p:attrNameLst>
                                          <p:attrName>ppt_x</p:attrName>
                                          <p:attrName>ppt_y</p:attrName>
                                        </p:attrNameLst>
                                      </p:cBhvr>
                                      <p:rCtr x="-12205" y="-3264"/>
                                    </p:animMotion>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nodeType="afterGroup">
                            <p:stCondLst>
                              <p:cond delay="1000"/>
                            </p:stCondLst>
                            <p:childTnLst>
                              <p:par>
                                <p:cTn id="10" presetID="6" presetClass="emph" presetSubtype="0" fill="hold" nodeType="afterEffect">
                                  <p:stCondLst>
                                    <p:cond delay="0"/>
                                  </p:stCondLst>
                                  <p:childTnLst>
                                    <p:animScale>
                                      <p:cBhvr>
                                        <p:cTn id="11" dur="500" fill="hold"/>
                                        <p:tgtEl>
                                          <p:spTgt spid="47115"/>
                                        </p:tgtEl>
                                      </p:cBhvr>
                                      <p:by x="80000" y="80000"/>
                                    </p:animScale>
                                  </p:childTnLst>
                                </p:cTn>
                              </p:par>
                            </p:childTnLst>
                          </p:cTn>
                        </p:par>
                        <p:par>
                          <p:cTn id="12" fill="hold" nodeType="afterGroup">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3" name="Object 23"/>
          <p:cNvGraphicFramePr>
            <a:graphicFrameLocks noChangeAspect="1"/>
          </p:cNvGraphicFramePr>
          <p:nvPr/>
        </p:nvGraphicFramePr>
        <p:xfrm>
          <a:off x="4427538" y="2360613"/>
          <a:ext cx="4464050" cy="4237037"/>
        </p:xfrm>
        <a:graphic>
          <a:graphicData uri="http://schemas.openxmlformats.org/presentationml/2006/ole">
            <mc:AlternateContent xmlns:mc="http://schemas.openxmlformats.org/markup-compatibility/2006">
              <mc:Choice xmlns:v="urn:schemas-microsoft-com:vml" Requires="v">
                <p:oleObj spid="_x0000_s4102" name="Chart" r:id="rId3" imgW="4105180" imgH="3895820" progId="Excel.Chart.8">
                  <p:embed/>
                </p:oleObj>
              </mc:Choice>
              <mc:Fallback>
                <p:oleObj name="Chart" r:id="rId3" imgW="4105180" imgH="389582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360613"/>
                        <a:ext cx="4464050" cy="42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2" name="灯片编号占位符 3"/>
          <p:cNvSpPr txBox="1">
            <a:spLocks noGrp="1"/>
          </p:cNvSpPr>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Ins="0"/>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r" fontAlgn="base">
              <a:spcBef>
                <a:spcPct val="0"/>
              </a:spcBef>
              <a:spcAft>
                <a:spcPct val="0"/>
              </a:spcAft>
              <a:buFontTx/>
              <a:buNone/>
            </a:pPr>
            <a:fld id="{3B6ECBA8-1785-4BEE-A6F3-E091FE1B4EF4}" type="slidenum">
              <a:rPr lang="en-GB" altLang="zh-CN" sz="1400" smtClean="0">
                <a:solidFill>
                  <a:srgbClr val="323D43"/>
                </a:solidFill>
                <a:cs typeface="Arial" charset="0"/>
              </a:rPr>
              <a:pPr algn="r" fontAlgn="base">
                <a:spcBef>
                  <a:spcPct val="0"/>
                </a:spcBef>
                <a:spcAft>
                  <a:spcPct val="0"/>
                </a:spcAft>
                <a:buFontTx/>
                <a:buNone/>
              </a:pPr>
              <a:t>28</a:t>
            </a:fld>
            <a:endParaRPr lang="en-GB" altLang="zh-CN" sz="1400" smtClean="0">
              <a:solidFill>
                <a:srgbClr val="323D43"/>
              </a:solidFill>
              <a:cs typeface="Arial" charset="0"/>
            </a:endParaRPr>
          </a:p>
        </p:txBody>
      </p:sp>
      <p:sp>
        <p:nvSpPr>
          <p:cNvPr id="51203" name="Rectangle 2"/>
          <p:cNvSpPr>
            <a:spLocks noGrp="1" noChangeArrowheads="1"/>
          </p:cNvSpPr>
          <p:nvPr>
            <p:ph type="title" idx="4294967295"/>
          </p:nvPr>
        </p:nvSpPr>
        <p:spPr/>
        <p:txBody>
          <a:bodyPr/>
          <a:lstStyle/>
          <a:p>
            <a:r>
              <a:rPr lang="en-GB" altLang="zh-CN" sz="3200" smtClean="0"/>
              <a:t>Test specimens</a:t>
            </a:r>
          </a:p>
        </p:txBody>
      </p:sp>
      <p:sp>
        <p:nvSpPr>
          <p:cNvPr id="51205" name="Rectangle 20"/>
          <p:cNvSpPr>
            <a:spLocks noChangeArrowheads="1"/>
          </p:cNvSpPr>
          <p:nvPr/>
        </p:nvSpPr>
        <p:spPr bwMode="auto">
          <a:xfrm>
            <a:off x="360363" y="1844675"/>
            <a:ext cx="8315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spcAft>
                <a:spcPct val="70000"/>
              </a:spcAft>
              <a:buChar char="•"/>
              <a:defRPr sz="2400">
                <a:solidFill>
                  <a:schemeClr val="tx1"/>
                </a:solidFill>
                <a:latin typeface="Georgia" pitchFamily="18" charset="0"/>
                <a:ea typeface="ＭＳ Ｐゴシック" pitchFamily="34" charset="-128"/>
              </a:defRPr>
            </a:lvl1pPr>
            <a:lvl2pPr marL="811213" indent="-288925"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219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27188"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fontAlgn="base">
              <a:spcBef>
                <a:spcPct val="0"/>
              </a:spcBef>
            </a:pPr>
            <a:r>
              <a:rPr lang="en-GB" altLang="en-US" sz="1800" smtClean="0">
                <a:solidFill>
                  <a:srgbClr val="014359"/>
                </a:solidFill>
                <a:cs typeface="Arial" charset="0"/>
              </a:rPr>
              <a:t>The sandwich specimen studied in this work comprised a PVC H100 foam and E-glass/epoxy composite face sheets.</a:t>
            </a:r>
          </a:p>
        </p:txBody>
      </p:sp>
      <p:sp>
        <p:nvSpPr>
          <p:cNvPr id="51218" name="Rectangle 18"/>
          <p:cNvSpPr>
            <a:spLocks noChangeArrowheads="1"/>
          </p:cNvSpPr>
          <p:nvPr/>
        </p:nvSpPr>
        <p:spPr bwMode="auto">
          <a:xfrm>
            <a:off x="5435600" y="4437063"/>
            <a:ext cx="93662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1400" b="1" smtClean="0">
                <a:solidFill>
                  <a:srgbClr val="323D43"/>
                </a:solidFill>
                <a:cs typeface="Arial" charset="0"/>
              </a:rPr>
              <a:t>25 mm</a:t>
            </a:r>
          </a:p>
        </p:txBody>
      </p:sp>
      <p:sp>
        <p:nvSpPr>
          <p:cNvPr id="51219" name="Rectangle 19"/>
          <p:cNvSpPr>
            <a:spLocks noChangeArrowheads="1"/>
          </p:cNvSpPr>
          <p:nvPr/>
        </p:nvSpPr>
        <p:spPr bwMode="auto">
          <a:xfrm>
            <a:off x="7019925" y="4797425"/>
            <a:ext cx="93662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1400" b="1" smtClean="0">
                <a:solidFill>
                  <a:srgbClr val="323D43"/>
                </a:solidFill>
                <a:cs typeface="Arial" charset="0"/>
              </a:rPr>
              <a:t> 15 mm</a:t>
            </a:r>
          </a:p>
        </p:txBody>
      </p:sp>
      <p:sp>
        <p:nvSpPr>
          <p:cNvPr id="51314" name="Rectangle 20"/>
          <p:cNvSpPr>
            <a:spLocks noChangeArrowheads="1"/>
          </p:cNvSpPr>
          <p:nvPr/>
        </p:nvSpPr>
        <p:spPr bwMode="auto">
          <a:xfrm>
            <a:off x="360363" y="5445125"/>
            <a:ext cx="42830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spcAft>
                <a:spcPct val="70000"/>
              </a:spcAft>
              <a:buChar char="•"/>
              <a:defRPr sz="2400">
                <a:solidFill>
                  <a:schemeClr val="tx1"/>
                </a:solidFill>
                <a:latin typeface="Georgia" pitchFamily="18" charset="0"/>
                <a:ea typeface="ＭＳ Ｐゴシック" pitchFamily="34" charset="-128"/>
              </a:defRPr>
            </a:lvl1pPr>
            <a:lvl2pPr marL="811213" indent="-288925"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219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27188"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fontAlgn="base">
              <a:spcBef>
                <a:spcPct val="0"/>
              </a:spcBef>
              <a:spcAft>
                <a:spcPct val="30000"/>
              </a:spcAft>
            </a:pPr>
            <a:r>
              <a:rPr lang="en-GB" altLang="en-US" sz="1800" smtClean="0">
                <a:solidFill>
                  <a:srgbClr val="014359"/>
                </a:solidFill>
                <a:cs typeface="Arial" charset="0"/>
              </a:rPr>
              <a:t>Varied </a:t>
            </a:r>
            <a:r>
              <a:rPr lang="en-US" altLang="en-US" sz="1800" smtClean="0">
                <a:solidFill>
                  <a:srgbClr val="014359"/>
                </a:solidFill>
                <a:cs typeface="Arial" charset="0"/>
              </a:rPr>
              <a:t>c</a:t>
            </a:r>
            <a:r>
              <a:rPr lang="en-GB" altLang="en-US" sz="1800" smtClean="0">
                <a:solidFill>
                  <a:srgbClr val="014359"/>
                </a:solidFill>
                <a:cs typeface="Arial" charset="0"/>
              </a:rPr>
              <a:t>rack tip mode-mixity</a:t>
            </a:r>
          </a:p>
          <a:p>
            <a:pPr lvl="1" fontAlgn="base">
              <a:spcBef>
                <a:spcPct val="0"/>
              </a:spcBef>
            </a:pPr>
            <a:r>
              <a:rPr lang="en-GB" altLang="en-US" sz="1600" smtClean="0">
                <a:solidFill>
                  <a:srgbClr val="014359"/>
                </a:solidFill>
                <a:cs typeface="Arial" charset="0"/>
              </a:rPr>
              <a:t>Core </a:t>
            </a:r>
            <a:r>
              <a:rPr lang="en-US" altLang="en-US" sz="1600" smtClean="0">
                <a:solidFill>
                  <a:srgbClr val="014359"/>
                </a:solidFill>
                <a:cs typeface="Arial" charset="0"/>
              </a:rPr>
              <a:t>material thickness</a:t>
            </a:r>
          </a:p>
          <a:p>
            <a:pPr lvl="1" fontAlgn="base">
              <a:spcBef>
                <a:spcPct val="0"/>
              </a:spcBef>
            </a:pPr>
            <a:r>
              <a:rPr lang="en-US" altLang="en-US" sz="1600" smtClean="0">
                <a:solidFill>
                  <a:srgbClr val="014359"/>
                </a:solidFill>
                <a:cs typeface="Arial" charset="0"/>
              </a:rPr>
              <a:t>Lever arm distance (</a:t>
            </a:r>
            <a:r>
              <a:rPr lang="en-US" altLang="en-US" sz="1600" i="1" smtClean="0">
                <a:solidFill>
                  <a:srgbClr val="014359"/>
                </a:solidFill>
                <a:cs typeface="Arial" charset="0"/>
              </a:rPr>
              <a:t>c</a:t>
            </a:r>
            <a:r>
              <a:rPr lang="en-US" altLang="en-US" sz="1600" smtClean="0">
                <a:solidFill>
                  <a:srgbClr val="014359"/>
                </a:solidFill>
                <a:cs typeface="Arial" charset="0"/>
              </a:rPr>
              <a:t>)</a:t>
            </a:r>
            <a:endParaRPr lang="en-GB" altLang="en-US" sz="1600" smtClean="0">
              <a:solidFill>
                <a:srgbClr val="014359"/>
              </a:solidFill>
              <a:cs typeface="Arial" charset="0"/>
            </a:endParaRPr>
          </a:p>
        </p:txBody>
      </p:sp>
      <p:graphicFrame>
        <p:nvGraphicFramePr>
          <p:cNvPr id="51315" name="Object 115"/>
          <p:cNvGraphicFramePr>
            <a:graphicFrameLocks noChangeAspect="1"/>
          </p:cNvGraphicFramePr>
          <p:nvPr/>
        </p:nvGraphicFramePr>
        <p:xfrm>
          <a:off x="539750" y="2693988"/>
          <a:ext cx="3744913" cy="2679700"/>
        </p:xfrm>
        <a:graphic>
          <a:graphicData uri="http://schemas.openxmlformats.org/presentationml/2006/ole">
            <mc:AlternateContent xmlns:mc="http://schemas.openxmlformats.org/markup-compatibility/2006">
              <mc:Choice xmlns:v="urn:schemas-microsoft-com:vml" Requires="v">
                <p:oleObj spid="_x0000_s4103" name="PBrush" r:id="rId5" imgW="10447619" imgH="7478169" progId="">
                  <p:embed/>
                </p:oleObj>
              </mc:Choice>
              <mc:Fallback>
                <p:oleObj name="PBrush" r:id="rId5" imgW="10447619" imgH="7478169" progId="">
                  <p:embed/>
                  <p:pic>
                    <p:nvPicPr>
                      <p:cNvPr id="0" nam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750" y="2693988"/>
                        <a:ext cx="3744913"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9628" name="Rectangle 12"/>
          <p:cNvSpPr>
            <a:spLocks noChangeArrowheads="1"/>
          </p:cNvSpPr>
          <p:nvPr/>
        </p:nvSpPr>
        <p:spPr bwMode="auto">
          <a:xfrm>
            <a:off x="4975225" y="4941888"/>
            <a:ext cx="1325563" cy="47466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00">
                <a:solidFill>
                  <a:schemeClr val="tx1"/>
                </a:solidFill>
                <a:latin typeface="Lucida Sans" pitchFamily="34" charset="0"/>
                <a:ea typeface="ＭＳ Ｐゴシック" pitchFamily="34" charset="-128"/>
              </a:defRPr>
            </a:lvl1pPr>
            <a:lvl2pPr marL="742950" indent="-285750" eaLnBrk="0" hangingPunct="0">
              <a:defRPr sz="300">
                <a:solidFill>
                  <a:schemeClr val="tx1"/>
                </a:solidFill>
                <a:latin typeface="Lucida Sans" pitchFamily="34" charset="0"/>
                <a:ea typeface="ＭＳ Ｐゴシック" pitchFamily="34" charset="-128"/>
              </a:defRPr>
            </a:lvl2pPr>
            <a:lvl3pPr marL="1143000" indent="-228600" eaLnBrk="0" hangingPunct="0">
              <a:defRPr sz="300">
                <a:solidFill>
                  <a:schemeClr val="tx1"/>
                </a:solidFill>
                <a:latin typeface="Lucida Sans" pitchFamily="34" charset="0"/>
                <a:ea typeface="ＭＳ Ｐゴシック" pitchFamily="34" charset="-128"/>
              </a:defRPr>
            </a:lvl3pPr>
            <a:lvl4pPr marL="1600200" indent="-228600" eaLnBrk="0" hangingPunct="0">
              <a:defRPr sz="300">
                <a:solidFill>
                  <a:schemeClr val="tx1"/>
                </a:solidFill>
                <a:latin typeface="Lucida Sans" pitchFamily="34" charset="0"/>
                <a:ea typeface="ＭＳ Ｐゴシック" pitchFamily="34" charset="-128"/>
              </a:defRPr>
            </a:lvl4pPr>
            <a:lvl5pPr marL="2057400" indent="-228600" eaLnBrk="0" hangingPunct="0">
              <a:defRPr sz="3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US" altLang="zh-CN" sz="1600" smtClean="0">
                <a:solidFill>
                  <a:srgbClr val="000000"/>
                </a:solidFill>
                <a:latin typeface="Georgia" pitchFamily="18" charset="0"/>
                <a:cs typeface="Arial" charset="0"/>
              </a:rPr>
              <a:t>Mode I</a:t>
            </a:r>
          </a:p>
          <a:p>
            <a:pPr algn="ctr" eaLnBrk="1" fontAlgn="base" hangingPunct="1">
              <a:spcBef>
                <a:spcPct val="0"/>
              </a:spcBef>
              <a:spcAft>
                <a:spcPct val="0"/>
              </a:spcAft>
            </a:pPr>
            <a:r>
              <a:rPr lang="en-US" altLang="zh-CN" sz="1600" smtClean="0">
                <a:solidFill>
                  <a:srgbClr val="000000"/>
                </a:solidFill>
                <a:latin typeface="Georgia" pitchFamily="18" charset="0"/>
                <a:cs typeface="Arial" charset="0"/>
              </a:rPr>
              <a:t>(Opening)</a:t>
            </a:r>
            <a:endParaRPr lang="en-GB" altLang="zh-CN" sz="1600" smtClean="0">
              <a:solidFill>
                <a:srgbClr val="000000"/>
              </a:solidFill>
              <a:latin typeface="Georgia" pitchFamily="18" charset="0"/>
              <a:cs typeface="Arial" charset="0"/>
            </a:endParaRPr>
          </a:p>
        </p:txBody>
      </p:sp>
      <p:sp>
        <p:nvSpPr>
          <p:cNvPr id="239629" name="Rectangle 13"/>
          <p:cNvSpPr>
            <a:spLocks noChangeArrowheads="1"/>
          </p:cNvSpPr>
          <p:nvPr/>
        </p:nvSpPr>
        <p:spPr bwMode="auto">
          <a:xfrm>
            <a:off x="6932613" y="4868863"/>
            <a:ext cx="1455737" cy="6254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00">
                <a:solidFill>
                  <a:schemeClr val="tx1"/>
                </a:solidFill>
                <a:latin typeface="Lucida Sans" pitchFamily="34" charset="0"/>
                <a:ea typeface="ＭＳ Ｐゴシック" pitchFamily="34" charset="-128"/>
              </a:defRPr>
            </a:lvl1pPr>
            <a:lvl2pPr marL="742950" indent="-285750" eaLnBrk="0" hangingPunct="0">
              <a:defRPr sz="300">
                <a:solidFill>
                  <a:schemeClr val="tx1"/>
                </a:solidFill>
                <a:latin typeface="Lucida Sans" pitchFamily="34" charset="0"/>
                <a:ea typeface="ＭＳ Ｐゴシック" pitchFamily="34" charset="-128"/>
              </a:defRPr>
            </a:lvl2pPr>
            <a:lvl3pPr marL="1143000" indent="-228600" eaLnBrk="0" hangingPunct="0">
              <a:defRPr sz="300">
                <a:solidFill>
                  <a:schemeClr val="tx1"/>
                </a:solidFill>
                <a:latin typeface="Lucida Sans" pitchFamily="34" charset="0"/>
                <a:ea typeface="ＭＳ Ｐゴシック" pitchFamily="34" charset="-128"/>
              </a:defRPr>
            </a:lvl3pPr>
            <a:lvl4pPr marL="1600200" indent="-228600" eaLnBrk="0" hangingPunct="0">
              <a:defRPr sz="300">
                <a:solidFill>
                  <a:schemeClr val="tx1"/>
                </a:solidFill>
                <a:latin typeface="Lucida Sans" pitchFamily="34" charset="0"/>
                <a:ea typeface="ＭＳ Ｐゴシック" pitchFamily="34" charset="-128"/>
              </a:defRPr>
            </a:lvl4pPr>
            <a:lvl5pPr marL="2057400" indent="-228600" eaLnBrk="0" hangingPunct="0">
              <a:defRPr sz="3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300">
                <a:solidFill>
                  <a:schemeClr val="tx1"/>
                </a:solidFill>
                <a:latin typeface="Lucida Sans" pitchFamily="34" charset="0"/>
                <a:ea typeface="ＭＳ Ｐゴシック" pitchFamily="34" charset="-128"/>
              </a:defRPr>
            </a:lvl9pPr>
          </a:lstStyle>
          <a:p>
            <a:pPr algn="ctr" eaLnBrk="1" fontAlgn="base" hangingPunct="1">
              <a:spcBef>
                <a:spcPct val="0"/>
              </a:spcBef>
              <a:spcAft>
                <a:spcPct val="0"/>
              </a:spcAft>
            </a:pPr>
            <a:r>
              <a:rPr lang="en-US" altLang="zh-CN" sz="1600" smtClean="0">
                <a:solidFill>
                  <a:srgbClr val="000000"/>
                </a:solidFill>
                <a:latin typeface="Georgia" pitchFamily="18" charset="0"/>
                <a:cs typeface="Arial" charset="0"/>
              </a:rPr>
              <a:t>Mode II</a:t>
            </a:r>
          </a:p>
          <a:p>
            <a:pPr algn="ctr" eaLnBrk="1" fontAlgn="base" hangingPunct="1">
              <a:spcBef>
                <a:spcPct val="0"/>
              </a:spcBef>
              <a:spcAft>
                <a:spcPct val="0"/>
              </a:spcAft>
            </a:pPr>
            <a:r>
              <a:rPr lang="en-US" altLang="zh-CN" sz="1600" smtClean="0">
                <a:solidFill>
                  <a:srgbClr val="000000"/>
                </a:solidFill>
                <a:latin typeface="Georgia" pitchFamily="18" charset="0"/>
                <a:cs typeface="Arial" charset="0"/>
              </a:rPr>
              <a:t>(Shearing)</a:t>
            </a:r>
            <a:endParaRPr lang="en-GB" altLang="zh-CN" sz="1600" smtClean="0">
              <a:solidFill>
                <a:srgbClr val="000000"/>
              </a:solidFill>
              <a:latin typeface="Georgia" pitchFamily="18" charset="0"/>
              <a:cs typeface="Arial" charset="0"/>
            </a:endParaRPr>
          </a:p>
        </p:txBody>
      </p:sp>
      <p:graphicFrame>
        <p:nvGraphicFramePr>
          <p:cNvPr id="51318" name="Object 118"/>
          <p:cNvGraphicFramePr>
            <a:graphicFrameLocks noChangeAspect="1"/>
          </p:cNvGraphicFramePr>
          <p:nvPr/>
        </p:nvGraphicFramePr>
        <p:xfrm>
          <a:off x="5254625" y="3429000"/>
          <a:ext cx="1023938" cy="1382713"/>
        </p:xfrm>
        <a:graphic>
          <a:graphicData uri="http://schemas.openxmlformats.org/presentationml/2006/ole">
            <mc:AlternateContent xmlns:mc="http://schemas.openxmlformats.org/markup-compatibility/2006">
              <mc:Choice xmlns:v="urn:schemas-microsoft-com:vml" Requires="v">
                <p:oleObj spid="_x0000_s4104" name="PBrush" r:id="rId7" imgW="3209524" imgH="4638095" progId="">
                  <p:embed/>
                </p:oleObj>
              </mc:Choice>
              <mc:Fallback>
                <p:oleObj name="PBrush" r:id="rId7" imgW="3209524" imgH="4638095" progId="">
                  <p:embed/>
                  <p:pic>
                    <p:nvPicPr>
                      <p:cNvPr id="0" nam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4625" y="3429000"/>
                        <a:ext cx="1023938"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19" name="Object 119"/>
          <p:cNvGraphicFramePr>
            <a:graphicFrameLocks noChangeAspect="1"/>
          </p:cNvGraphicFramePr>
          <p:nvPr/>
        </p:nvGraphicFramePr>
        <p:xfrm>
          <a:off x="7180263" y="3376613"/>
          <a:ext cx="1041400" cy="1565275"/>
        </p:xfrm>
        <a:graphic>
          <a:graphicData uri="http://schemas.openxmlformats.org/presentationml/2006/ole">
            <mc:AlternateContent xmlns:mc="http://schemas.openxmlformats.org/markup-compatibility/2006">
              <mc:Choice xmlns:v="urn:schemas-microsoft-com:vml" Requires="v">
                <p:oleObj spid="_x0000_s4105" name="PBrush" r:id="rId9" imgW="4447619" imgH="6695238" progId="">
                  <p:embed/>
                </p:oleObj>
              </mc:Choice>
              <mc:Fallback>
                <p:oleObj name="PBrush" r:id="rId9" imgW="4447619" imgH="6695238" progId="">
                  <p:embed/>
                  <p:pic>
                    <p:nvPicPr>
                      <p:cNvPr id="0" nam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0263" y="3376613"/>
                        <a:ext cx="104140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5664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962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962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131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131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12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2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1223" grpId="0" bld="series"/>
      <p:bldP spid="51218" grpId="0"/>
      <p:bldP spid="51219" grpId="0"/>
      <p:bldP spid="239628" grpId="0"/>
      <p:bldP spid="2396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61" name="Object 13"/>
          <p:cNvGraphicFramePr>
            <a:graphicFrameLocks noChangeAspect="1"/>
          </p:cNvGraphicFramePr>
          <p:nvPr/>
        </p:nvGraphicFramePr>
        <p:xfrm>
          <a:off x="2051050" y="2532063"/>
          <a:ext cx="5329238" cy="3417887"/>
        </p:xfrm>
        <a:graphic>
          <a:graphicData uri="http://schemas.openxmlformats.org/presentationml/2006/ole">
            <mc:AlternateContent xmlns:mc="http://schemas.openxmlformats.org/markup-compatibility/2006">
              <mc:Choice xmlns:v="urn:schemas-microsoft-com:vml" Requires="v">
                <p:oleObj spid="_x0000_s5124" name="PBrush" r:id="rId4" imgW="6533333" imgH="4191585" progId="">
                  <p:embed/>
                </p:oleObj>
              </mc:Choice>
              <mc:Fallback>
                <p:oleObj name="PBrush" r:id="rId4" imgW="6533333" imgH="4191585" progId="">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050" y="2532063"/>
                        <a:ext cx="5329238" cy="34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Rectangle 2"/>
          <p:cNvSpPr>
            <a:spLocks noGrp="1" noChangeArrowheads="1"/>
          </p:cNvSpPr>
          <p:nvPr>
            <p:ph type="title" sz="quarter" idx="4294967295"/>
          </p:nvPr>
        </p:nvSpPr>
        <p:spPr>
          <a:xfrm>
            <a:off x="323850" y="1158875"/>
            <a:ext cx="8496300" cy="649288"/>
          </a:xfrm>
        </p:spPr>
        <p:txBody>
          <a:bodyPr/>
          <a:lstStyle/>
          <a:p>
            <a:r>
              <a:rPr lang="en-GB" altLang="zh-CN" sz="3200" smtClean="0"/>
              <a:t>Temperature and load trace</a:t>
            </a:r>
          </a:p>
        </p:txBody>
      </p:sp>
      <p:sp>
        <p:nvSpPr>
          <p:cNvPr id="27652" name="灯片编号占位符 3"/>
          <p:cNvSpPr txBox="1">
            <a:spLocks noGrp="1"/>
          </p:cNvSpPr>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Ins="0"/>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r">
              <a:spcAft>
                <a:spcPct val="0"/>
              </a:spcAft>
              <a:buFontTx/>
              <a:buNone/>
            </a:pPr>
            <a:fld id="{03DB6A4C-BA08-4996-B3DA-93A545F47746}" type="slidenum">
              <a:rPr lang="en-GB" altLang="zh-CN" sz="1400">
                <a:solidFill>
                  <a:srgbClr val="323D43"/>
                </a:solidFill>
              </a:rPr>
              <a:pPr algn="r">
                <a:spcAft>
                  <a:spcPct val="0"/>
                </a:spcAft>
                <a:buFontTx/>
                <a:buNone/>
              </a:pPr>
              <a:t>29</a:t>
            </a:fld>
            <a:endParaRPr lang="en-GB" altLang="zh-CN" sz="1400">
              <a:solidFill>
                <a:srgbClr val="323D43"/>
              </a:solidFill>
            </a:endParaRPr>
          </a:p>
        </p:txBody>
      </p:sp>
      <p:graphicFrame>
        <p:nvGraphicFramePr>
          <p:cNvPr id="27656" name="Object 8"/>
          <p:cNvGraphicFramePr>
            <a:graphicFrameLocks noChangeAspect="1"/>
          </p:cNvGraphicFramePr>
          <p:nvPr/>
        </p:nvGraphicFramePr>
        <p:xfrm>
          <a:off x="468313" y="2420938"/>
          <a:ext cx="3600450" cy="2657475"/>
        </p:xfrm>
        <a:graphic>
          <a:graphicData uri="http://schemas.openxmlformats.org/presentationml/2006/ole">
            <mc:AlternateContent xmlns:mc="http://schemas.openxmlformats.org/markup-compatibility/2006">
              <mc:Choice xmlns:v="urn:schemas-microsoft-com:vml" Requires="v">
                <p:oleObj spid="_x0000_s5125" name="PBrush" r:id="rId6" imgW="2312640" imgH="1708200" progId="">
                  <p:embed/>
                </p:oleObj>
              </mc:Choice>
              <mc:Fallback>
                <p:oleObj name="PBrush" r:id="rId6" imgW="2312640" imgH="1708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420938"/>
                        <a:ext cx="360045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60" name="Line 12"/>
          <p:cNvSpPr>
            <a:spLocks noChangeShapeType="1"/>
          </p:cNvSpPr>
          <p:nvPr/>
        </p:nvSpPr>
        <p:spPr bwMode="auto">
          <a:xfrm flipH="1">
            <a:off x="4068763" y="3500438"/>
            <a:ext cx="431800" cy="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323D43"/>
              </a:solidFill>
            </a:endParaRPr>
          </a:p>
        </p:txBody>
      </p:sp>
      <p:sp>
        <p:nvSpPr>
          <p:cNvPr id="27662" name="Rectangle 4"/>
          <p:cNvSpPr>
            <a:spLocks noChangeArrowheads="1"/>
          </p:cNvSpPr>
          <p:nvPr/>
        </p:nvSpPr>
        <p:spPr bwMode="auto">
          <a:xfrm>
            <a:off x="3348038" y="5984875"/>
            <a:ext cx="2879725" cy="5397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ctr" eaLnBrk="1" hangingPunct="1">
              <a:spcAft>
                <a:spcPct val="0"/>
              </a:spcAft>
              <a:buFontTx/>
              <a:buNone/>
            </a:pPr>
            <a:r>
              <a:rPr lang="en-US" altLang="en-US" sz="1800">
                <a:solidFill>
                  <a:srgbClr val="323D43"/>
                </a:solidFill>
              </a:rPr>
              <a:t>Average temperature taken across the crack </a:t>
            </a:r>
          </a:p>
          <a:p>
            <a:pPr algn="ctr" eaLnBrk="1" hangingPunct="1">
              <a:spcAft>
                <a:spcPct val="0"/>
              </a:spcAft>
              <a:buFontTx/>
              <a:buNone/>
            </a:pPr>
            <a:r>
              <a:rPr lang="en-US" altLang="en-US" sz="1800">
                <a:solidFill>
                  <a:srgbClr val="323D43"/>
                </a:solidFill>
              </a:rPr>
              <a:t>front the corresponding load trace</a:t>
            </a:r>
            <a:r>
              <a:rPr lang="en-GB" altLang="en-US" sz="1800">
                <a:solidFill>
                  <a:srgbClr val="323D43"/>
                </a:solidFill>
              </a:rPr>
              <a:t> </a:t>
            </a:r>
          </a:p>
        </p:txBody>
      </p:sp>
    </p:spTree>
    <p:extLst>
      <p:ext uri="{BB962C8B-B14F-4D97-AF65-F5344CB8AC3E}">
        <p14:creationId xmlns:p14="http://schemas.microsoft.com/office/powerpoint/2010/main" val="2881994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000125" y="1533525"/>
            <a:ext cx="7029450" cy="4776963"/>
          </a:xfrm>
          <a:prstGeom prst="rect">
            <a:avLst/>
          </a:prstGeom>
          <a:noFill/>
          <a:ln w="9525">
            <a:noFill/>
            <a:miter lim="800000"/>
            <a:headEnd/>
            <a:tailEnd/>
          </a:ln>
        </p:spPr>
        <p:txBody>
          <a:bodyPr vert="horz" wrap="square" lIns="0" tIns="45720" rIns="91440" bIns="45720" numCol="1" anchor="t" anchorCtr="0" compatLnSpc="1">
            <a:prstTxWarp prst="textNoShape">
              <a:avLst/>
            </a:prstTxWarp>
            <a:noAutofit/>
          </a:bodyPr>
          <a:lstStyle/>
          <a:p>
            <a:pPr algn="just" eaLnBrk="0" fontAlgn="base" hangingPunct="0">
              <a:spcBef>
                <a:spcPct val="0"/>
              </a:spcBef>
              <a:spcAft>
                <a:spcPct val="70000"/>
              </a:spcAft>
              <a:defRPr/>
            </a:pPr>
            <a:endParaRPr lang="en-US" sz="2400" dirty="0">
              <a:solidFill>
                <a:srgbClr val="323D43"/>
              </a:solidFill>
            </a:endParaRPr>
          </a:p>
        </p:txBody>
      </p:sp>
      <p:sp>
        <p:nvSpPr>
          <p:cNvPr id="2" name="Title 1"/>
          <p:cNvSpPr>
            <a:spLocks noGrp="1"/>
          </p:cNvSpPr>
          <p:nvPr>
            <p:ph type="title"/>
          </p:nvPr>
        </p:nvSpPr>
        <p:spPr/>
        <p:txBody>
          <a:bodyPr/>
          <a:lstStyle/>
          <a:p>
            <a:r>
              <a:rPr lang="en-GB" dirty="0" smtClean="0"/>
              <a:t>VHS test machine</a:t>
            </a:r>
            <a:endParaRPr lang="en-GB" dirty="0"/>
          </a:p>
        </p:txBody>
      </p:sp>
      <p:pic>
        <p:nvPicPr>
          <p:cNvPr id="7" name="Picture 6" descr="DSC01567a.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639" y="1352726"/>
            <a:ext cx="3717925"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Group 3"/>
          <p:cNvGraphicFramePr>
            <a:graphicFrameLocks noGrp="1"/>
          </p:cNvGraphicFramePr>
          <p:nvPr>
            <p:extLst>
              <p:ext uri="{D42A27DB-BD31-4B8C-83A1-F6EECF244321}">
                <p14:modId xmlns:p14="http://schemas.microsoft.com/office/powerpoint/2010/main" val="1783187204"/>
              </p:ext>
            </p:extLst>
          </p:nvPr>
        </p:nvGraphicFramePr>
        <p:xfrm>
          <a:off x="4163865" y="2128151"/>
          <a:ext cx="4646613" cy="2956502"/>
        </p:xfrm>
        <a:graphic>
          <a:graphicData uri="http://schemas.openxmlformats.org/drawingml/2006/table">
            <a:tbl>
              <a:tblPr/>
              <a:tblGrid>
                <a:gridCol w="3141515"/>
                <a:gridCol w="1505098"/>
              </a:tblGrid>
              <a:tr h="7770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PMingLiU" pitchFamily="18" charset="-120"/>
                          <a:cs typeface="Arial" charset="0"/>
                        </a:rPr>
                        <a:t>Technique</a:t>
                      </a:r>
                      <a:endParaRPr kumimoji="0" lang="en-US" sz="1800" b="0" i="0" u="none" strike="noStrike" cap="none" normalizeH="0" baseline="0" dirty="0" smtClean="0">
                        <a:ln>
                          <a:noFill/>
                        </a:ln>
                        <a:solidFill>
                          <a:schemeClr val="tx1"/>
                        </a:solidFill>
                        <a:effectLst/>
                        <a:latin typeface="Arial" charset="0"/>
                        <a:ea typeface="PMingLiU" pitchFamily="18" charset="-120"/>
                        <a:cs typeface="Arial" charset="0"/>
                      </a:endParaRPr>
                    </a:p>
                  </a:txBody>
                  <a:tcPr marL="91465" marR="91465" marT="4569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PMingLiU" pitchFamily="18" charset="-120"/>
                          <a:cs typeface="Arial" charset="0"/>
                        </a:rPr>
                        <a:t>Strain rate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PMingLiU" pitchFamily="18" charset="-120"/>
                          <a:cs typeface="Arial" charset="0"/>
                        </a:rPr>
                        <a:t>(s</a:t>
                      </a:r>
                      <a:r>
                        <a:rPr kumimoji="0" lang="en-US" sz="2400" b="0" i="0" u="none" strike="noStrike" cap="none" normalizeH="0" baseline="30000" dirty="0" smtClean="0">
                          <a:ln>
                            <a:noFill/>
                          </a:ln>
                          <a:solidFill>
                            <a:schemeClr val="tx1"/>
                          </a:solidFill>
                          <a:effectLst/>
                          <a:latin typeface="Times New Roman" pitchFamily="18" charset="0"/>
                          <a:ea typeface="PMingLiU" pitchFamily="18" charset="-120"/>
                          <a:cs typeface="Arial" charset="0"/>
                        </a:rPr>
                        <a:t>-1</a:t>
                      </a:r>
                      <a:r>
                        <a:rPr kumimoji="0" lang="en-US" sz="2400" b="0" i="0" u="none" strike="noStrike" cap="none" normalizeH="0" baseline="0" dirty="0" smtClean="0">
                          <a:ln>
                            <a:noFill/>
                          </a:ln>
                          <a:solidFill>
                            <a:schemeClr val="tx1"/>
                          </a:solidFill>
                          <a:effectLst/>
                          <a:latin typeface="Times New Roman" pitchFamily="18" charset="0"/>
                          <a:ea typeface="PMingLiU" pitchFamily="18" charset="-120"/>
                          <a:cs typeface="Arial" charset="0"/>
                        </a:rPr>
                        <a:t>)</a:t>
                      </a:r>
                      <a:endParaRPr kumimoji="0" lang="en-US" sz="1800" b="0" i="0" u="none" strike="noStrike" cap="none" normalizeH="0" baseline="0" dirty="0" smtClean="0">
                        <a:ln>
                          <a:noFill/>
                        </a:ln>
                        <a:solidFill>
                          <a:schemeClr val="tx1"/>
                        </a:solidFill>
                        <a:effectLst/>
                        <a:latin typeface="Arial" charset="0"/>
                        <a:ea typeface="PMingLiU" pitchFamily="18" charset="-120"/>
                        <a:cs typeface="Arial" charset="0"/>
                      </a:endParaRPr>
                    </a:p>
                  </a:txBody>
                  <a:tcPr marL="91465" marR="91465" marT="4569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788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Conventional Machine</a:t>
                      </a:r>
                      <a:endParaRPr kumimoji="0" lang="en-GB" sz="2000" b="0" i="0" u="none" strike="noStrike" cap="none" normalizeH="0" baseline="0" dirty="0" smtClean="0">
                        <a:ln>
                          <a:noFill/>
                        </a:ln>
                        <a:solidFill>
                          <a:schemeClr val="tx1"/>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Falling Weight </a:t>
                      </a:r>
                      <a:endParaRPr kumimoji="0" lang="en-GB" sz="2000" b="0" i="0" u="none" strike="noStrike" cap="none" normalizeH="0" baseline="0" dirty="0" smtClean="0">
                        <a:ln>
                          <a:noFill/>
                        </a:ln>
                        <a:solidFill>
                          <a:schemeClr val="tx1"/>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00F2C"/>
                          </a:solidFill>
                          <a:effectLst>
                            <a:outerShdw blurRad="38100" dist="38100" dir="2700000" algn="tl">
                              <a:srgbClr val="C0C0C0"/>
                            </a:outerShdw>
                          </a:effectLst>
                          <a:latin typeface="Times New Roman" pitchFamily="18" charset="0"/>
                          <a:ea typeface="PMingLiU" pitchFamily="18" charset="-120"/>
                          <a:cs typeface="Arial" charset="0"/>
                        </a:rPr>
                        <a:t>Servo-hydraulic</a:t>
                      </a:r>
                      <a:r>
                        <a:rPr kumimoji="0" lang="en-US" sz="2000" b="1" i="0" u="sng" strike="noStrike" cap="none" normalizeH="0" baseline="0" dirty="0" smtClean="0">
                          <a:ln>
                            <a:noFill/>
                          </a:ln>
                          <a:solidFill>
                            <a:srgbClr val="F00F2C"/>
                          </a:solidFill>
                          <a:effectLst/>
                          <a:latin typeface="Times New Roman" pitchFamily="18" charset="0"/>
                          <a:ea typeface="PMingLiU" pitchFamily="18" charset="-120"/>
                          <a:cs typeface="Arial" charset="0"/>
                        </a:rPr>
                        <a:t> </a:t>
                      </a:r>
                      <a:endParaRPr kumimoji="0" lang="en-GB" sz="2000" b="1" i="0" u="sng" strike="noStrike" cap="none" normalizeH="0" baseline="0" dirty="0" smtClean="0">
                        <a:ln>
                          <a:noFill/>
                        </a:ln>
                        <a:solidFill>
                          <a:srgbClr val="F00F2C"/>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ea typeface="PMingLiU" pitchFamily="18" charset="-120"/>
                          <a:cs typeface="Arial" charset="0"/>
                        </a:rPr>
                        <a:t>Charpy</a:t>
                      </a: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 pendulum </a:t>
                      </a:r>
                      <a:endParaRPr kumimoji="0" lang="en-GB" sz="2000" b="0" i="0" u="none" strike="noStrike" cap="none" normalizeH="0" baseline="0" dirty="0" smtClean="0">
                        <a:ln>
                          <a:noFill/>
                        </a:ln>
                        <a:solidFill>
                          <a:schemeClr val="tx1"/>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Split Hopkinson bar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Expanding ring </a:t>
                      </a:r>
                      <a:endParaRPr kumimoji="0" lang="en-GB" sz="2000" b="0" i="0" u="none" strike="noStrike" cap="none" normalizeH="0" baseline="0" dirty="0" smtClean="0">
                        <a:ln>
                          <a:noFill/>
                        </a:ln>
                        <a:solidFill>
                          <a:schemeClr val="tx1"/>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Flayer plate, ballistic impact </a:t>
                      </a:r>
                      <a:endParaRPr kumimoji="0" lang="en-US" sz="1800" b="0" i="0" u="none" strike="noStrike" cap="none" normalizeH="0" baseline="0" dirty="0" smtClean="0">
                        <a:ln>
                          <a:noFill/>
                        </a:ln>
                        <a:solidFill>
                          <a:schemeClr val="tx1"/>
                        </a:solidFill>
                        <a:effectLst/>
                        <a:latin typeface="Arial" charset="0"/>
                        <a:ea typeface="PMingLiU" pitchFamily="18" charset="-120"/>
                        <a:cs typeface="Arial" charset="0"/>
                      </a:endParaRPr>
                    </a:p>
                  </a:txBody>
                  <a:tcPr marL="91465" marR="91465" marT="4569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 0.1</a:t>
                      </a:r>
                      <a:endParaRPr kumimoji="0" lang="en-GB" sz="2000" b="0" i="0" u="none" strike="noStrike" cap="none" normalizeH="0" baseline="0" dirty="0" smtClean="0">
                        <a:ln>
                          <a:noFill/>
                        </a:ln>
                        <a:solidFill>
                          <a:schemeClr val="tx1"/>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 10</a:t>
                      </a:r>
                      <a:endParaRPr kumimoji="0" lang="en-GB" sz="2000" b="0" i="0" u="none" strike="noStrike" cap="none" normalizeH="0" baseline="0" dirty="0" smtClean="0">
                        <a:ln>
                          <a:noFill/>
                        </a:ln>
                        <a:solidFill>
                          <a:schemeClr val="tx1"/>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00F2C"/>
                          </a:solidFill>
                          <a:effectLst>
                            <a:outerShdw blurRad="38100" dist="38100" dir="2700000" algn="tl">
                              <a:srgbClr val="C0C0C0"/>
                            </a:outerShdw>
                          </a:effectLst>
                          <a:latin typeface="Times New Roman" pitchFamily="18" charset="0"/>
                          <a:ea typeface="PMingLiU" pitchFamily="18" charset="-120"/>
                          <a:cs typeface="Arial" charset="0"/>
                        </a:rPr>
                        <a:t>0.1 → 100</a:t>
                      </a:r>
                      <a:endParaRPr kumimoji="0" lang="en-GB" sz="2000" b="1" i="0" u="none" strike="noStrike" cap="none" normalizeH="0" baseline="0" dirty="0" smtClean="0">
                        <a:ln>
                          <a:noFill/>
                        </a:ln>
                        <a:solidFill>
                          <a:srgbClr val="F00F2C"/>
                        </a:solidFill>
                        <a:effectLst>
                          <a:outerShdw blurRad="38100" dist="38100" dir="2700000" algn="tl">
                            <a:srgbClr val="C0C0C0"/>
                          </a:outerShdw>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≤100</a:t>
                      </a:r>
                      <a:endParaRPr kumimoji="0" lang="en-GB" sz="2000" b="0" i="0" u="none" strike="noStrike" cap="none" normalizeH="0" baseline="0" dirty="0" smtClean="0">
                        <a:ln>
                          <a:noFill/>
                        </a:ln>
                        <a:solidFill>
                          <a:schemeClr val="tx1"/>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100 → 10</a:t>
                      </a:r>
                      <a:r>
                        <a:rPr kumimoji="0" lang="en-US" sz="2000" b="0" i="0" u="none" strike="noStrike" cap="none" normalizeH="0" baseline="30000" dirty="0" smtClean="0">
                          <a:ln>
                            <a:noFill/>
                          </a:ln>
                          <a:solidFill>
                            <a:schemeClr val="tx1"/>
                          </a:solidFill>
                          <a:effectLst/>
                          <a:latin typeface="Times New Roman" pitchFamily="18" charset="0"/>
                          <a:ea typeface="PMingLiU" pitchFamily="18" charset="-120"/>
                          <a:cs typeface="Arial" charset="0"/>
                        </a:rPr>
                        <a:t>4</a:t>
                      </a:r>
                      <a:endParaRPr kumimoji="0" lang="en-GB" sz="2000" b="0" i="0" u="none" strike="noStrike" cap="none" normalizeH="0" baseline="30000" dirty="0" smtClean="0">
                        <a:ln>
                          <a:noFill/>
                        </a:ln>
                        <a:solidFill>
                          <a:schemeClr val="tx1"/>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10</a:t>
                      </a:r>
                      <a:r>
                        <a:rPr kumimoji="0" lang="en-US" sz="2000" b="0" i="0" u="none" strike="noStrike" cap="none" normalizeH="0" baseline="30000" dirty="0" smtClean="0">
                          <a:ln>
                            <a:noFill/>
                          </a:ln>
                          <a:solidFill>
                            <a:schemeClr val="tx1"/>
                          </a:solidFill>
                          <a:effectLst/>
                          <a:latin typeface="Times New Roman" pitchFamily="18" charset="0"/>
                          <a:ea typeface="PMingLiU" pitchFamily="18" charset="-120"/>
                          <a:cs typeface="Arial" charset="0"/>
                        </a:rPr>
                        <a:t>4</a:t>
                      </a:r>
                      <a:endParaRPr kumimoji="0" lang="en-GB" sz="2000" b="0" i="0" u="none" strike="noStrike" cap="none" normalizeH="0" baseline="0" dirty="0" smtClean="0">
                        <a:ln>
                          <a:noFill/>
                        </a:ln>
                        <a:solidFill>
                          <a:schemeClr val="tx1"/>
                        </a:solidFill>
                        <a:effectLst/>
                        <a:latin typeface="Lucida Sans" pitchFamily="34" charset="0"/>
                        <a:ea typeface="PMingLiU" pitchFamily="18" charset="-12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PMingLiU" pitchFamily="18" charset="-120"/>
                          <a:cs typeface="Arial" charset="0"/>
                        </a:rPr>
                        <a:t>≥ 10</a:t>
                      </a:r>
                      <a:r>
                        <a:rPr kumimoji="0" lang="en-US" sz="2000" b="0" i="0" u="none" strike="noStrike" cap="none" normalizeH="0" baseline="30000" dirty="0" smtClean="0">
                          <a:ln>
                            <a:noFill/>
                          </a:ln>
                          <a:solidFill>
                            <a:schemeClr val="tx1"/>
                          </a:solidFill>
                          <a:effectLst/>
                          <a:latin typeface="Times New Roman" pitchFamily="18" charset="0"/>
                          <a:ea typeface="PMingLiU" pitchFamily="18" charset="-120"/>
                          <a:cs typeface="Arial" charset="0"/>
                        </a:rPr>
                        <a:t>5</a:t>
                      </a:r>
                      <a:endParaRPr kumimoji="0" lang="en-US" sz="1800" b="0" i="0" u="none" strike="noStrike" cap="none" normalizeH="0" baseline="0" dirty="0" smtClean="0">
                        <a:ln>
                          <a:noFill/>
                        </a:ln>
                        <a:solidFill>
                          <a:schemeClr val="tx1"/>
                        </a:solidFill>
                        <a:effectLst/>
                        <a:latin typeface="Arial" charset="0"/>
                        <a:ea typeface="PMingLiU" pitchFamily="18" charset="-120"/>
                        <a:cs typeface="Arial" charset="0"/>
                      </a:endParaRPr>
                    </a:p>
                  </a:txBody>
                  <a:tcPr marL="91465" marR="91465" marT="4569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0374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ChangeArrowheads="1"/>
          </p:cNvSpPr>
          <p:nvPr/>
        </p:nvSpPr>
        <p:spPr bwMode="auto">
          <a:xfrm>
            <a:off x="898525" y="5589588"/>
            <a:ext cx="33861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811213" indent="-288925"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219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27188"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ctr">
              <a:spcAft>
                <a:spcPct val="0"/>
              </a:spcAft>
              <a:buFontTx/>
              <a:buNone/>
            </a:pPr>
            <a:r>
              <a:rPr lang="en-GB" altLang="zh-CN" sz="1800">
                <a:solidFill>
                  <a:srgbClr val="014359"/>
                </a:solidFill>
              </a:rPr>
              <a:t>Specimens with crack kinking into the foam </a:t>
            </a:r>
          </a:p>
        </p:txBody>
      </p:sp>
      <p:sp>
        <p:nvSpPr>
          <p:cNvPr id="59397" name="Rectangle 2"/>
          <p:cNvSpPr>
            <a:spLocks noChangeArrowheads="1"/>
          </p:cNvSpPr>
          <p:nvPr/>
        </p:nvSpPr>
        <p:spPr bwMode="auto">
          <a:xfrm>
            <a:off x="5219700" y="5589588"/>
            <a:ext cx="33131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811213" indent="-288925"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219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27188"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ctr">
              <a:spcAft>
                <a:spcPct val="0"/>
              </a:spcAft>
              <a:buFontTx/>
              <a:buNone/>
            </a:pPr>
            <a:r>
              <a:rPr lang="en-GB" altLang="zh-CN" sz="1800">
                <a:solidFill>
                  <a:srgbClr val="014359"/>
                </a:solidFill>
              </a:rPr>
              <a:t>Specimens with crack growing at the interface</a:t>
            </a:r>
          </a:p>
        </p:txBody>
      </p:sp>
      <p:sp>
        <p:nvSpPr>
          <p:cNvPr id="59398" name="Rectangle 2"/>
          <p:cNvSpPr>
            <a:spLocks noChangeArrowheads="1"/>
          </p:cNvSpPr>
          <p:nvPr/>
        </p:nvSpPr>
        <p:spPr bwMode="auto">
          <a:xfrm>
            <a:off x="323850" y="1158875"/>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811213" indent="-288925"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219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27188"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spcAft>
                <a:spcPct val="0"/>
              </a:spcAft>
              <a:buFontTx/>
              <a:buNone/>
            </a:pPr>
            <a:r>
              <a:rPr lang="en-GB" altLang="zh-CN" sz="3200">
                <a:solidFill>
                  <a:srgbClr val="014359"/>
                </a:solidFill>
              </a:rPr>
              <a:t>Results</a:t>
            </a:r>
          </a:p>
        </p:txBody>
      </p:sp>
      <p:sp>
        <p:nvSpPr>
          <p:cNvPr id="59399" name="灯片编号占位符 3"/>
          <p:cNvSpPr txBox="1">
            <a:spLocks noGrp="1"/>
          </p:cNvSpPr>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Ins="0"/>
          <a:lstStyle>
            <a:lvl1pPr eaLnBrk="0" hangingPunct="0">
              <a:spcAft>
                <a:spcPct val="70000"/>
              </a:spcAft>
              <a:buChar char="•"/>
              <a:defRPr sz="2400">
                <a:solidFill>
                  <a:schemeClr val="tx1"/>
                </a:solidFill>
                <a:latin typeface="Georgia" pitchFamily="18" charset="0"/>
                <a:ea typeface="ＭＳ Ｐゴシック" pitchFamily="34" charset="-128"/>
              </a:defRPr>
            </a:lvl1pPr>
            <a:lvl2pPr marL="742950" indent="-285750" eaLnBrk="0" hangingPunct="0">
              <a:lnSpc>
                <a:spcPct val="90000"/>
              </a:lnSpc>
              <a:spcAft>
                <a:spcPct val="50000"/>
              </a:spcAft>
              <a:buChar char="–"/>
              <a:defRPr sz="2400">
                <a:solidFill>
                  <a:schemeClr val="tx1"/>
                </a:solidFill>
                <a:latin typeface="Georgia" pitchFamily="18" charset="0"/>
                <a:ea typeface="ＭＳ Ｐゴシック" pitchFamily="34" charset="-128"/>
              </a:defRPr>
            </a:lvl2pPr>
            <a:lvl3pPr marL="11430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3pPr>
            <a:lvl4pPr marL="16002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4pPr>
            <a:lvl5pPr marL="2057400" indent="-228600" eaLnBrk="0" hangingPunct="0">
              <a:lnSpc>
                <a:spcPct val="90000"/>
              </a:lnSpc>
              <a:spcBef>
                <a:spcPct val="20000"/>
              </a:spcBef>
              <a:buChar char="»"/>
              <a:defRPr sz="2400">
                <a:solidFill>
                  <a:schemeClr val="tx1"/>
                </a:solidFill>
                <a:latin typeface="Georgia" pitchFamily="18" charset="0"/>
                <a:ea typeface="ＭＳ Ｐゴシック"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itchFamily="18" charset="0"/>
                <a:ea typeface="ＭＳ Ｐゴシック" pitchFamily="34" charset="-128"/>
              </a:defRPr>
            </a:lvl9pPr>
          </a:lstStyle>
          <a:p>
            <a:pPr algn="r">
              <a:spcAft>
                <a:spcPct val="0"/>
              </a:spcAft>
              <a:buFontTx/>
              <a:buNone/>
            </a:pPr>
            <a:fld id="{98CE78DC-DE99-4A48-B62A-AFC2CF63E5C1}" type="slidenum">
              <a:rPr lang="en-GB" altLang="zh-CN" sz="1400">
                <a:solidFill>
                  <a:srgbClr val="323D43"/>
                </a:solidFill>
              </a:rPr>
              <a:pPr algn="r">
                <a:spcAft>
                  <a:spcPct val="0"/>
                </a:spcAft>
                <a:buFontTx/>
                <a:buNone/>
              </a:pPr>
              <a:t>30</a:t>
            </a:fld>
            <a:endParaRPr lang="en-GB" altLang="zh-CN" sz="1400">
              <a:solidFill>
                <a:srgbClr val="323D43"/>
              </a:solidFill>
            </a:endParaRPr>
          </a:p>
        </p:txBody>
      </p:sp>
      <p:graphicFrame>
        <p:nvGraphicFramePr>
          <p:cNvPr id="116067" name="Object 355"/>
          <p:cNvGraphicFramePr>
            <a:graphicFrameLocks noChangeAspect="1"/>
          </p:cNvGraphicFramePr>
          <p:nvPr/>
        </p:nvGraphicFramePr>
        <p:xfrm>
          <a:off x="3849688" y="1882775"/>
          <a:ext cx="1443037" cy="682625"/>
        </p:xfrm>
        <a:graphic>
          <a:graphicData uri="http://schemas.openxmlformats.org/presentationml/2006/ole">
            <mc:AlternateContent xmlns:mc="http://schemas.openxmlformats.org/markup-compatibility/2006">
              <mc:Choice xmlns:v="urn:schemas-microsoft-com:vml" Requires="v">
                <p:oleObj spid="_x0000_s6149" name="Equation" r:id="rId4" imgW="837836" imgH="393529" progId="Equation.DSMT4">
                  <p:embed/>
                </p:oleObj>
              </mc:Choice>
              <mc:Fallback>
                <p:oleObj name="Equation" r:id="rId4" imgW="837836" imgH="39352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1882775"/>
                        <a:ext cx="14430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01" name="Object 9"/>
          <p:cNvGraphicFramePr>
            <a:graphicFrameLocks noChangeAspect="1"/>
          </p:cNvGraphicFramePr>
          <p:nvPr/>
        </p:nvGraphicFramePr>
        <p:xfrm>
          <a:off x="468313" y="2708275"/>
          <a:ext cx="3871912" cy="2879725"/>
        </p:xfrm>
        <a:graphic>
          <a:graphicData uri="http://schemas.openxmlformats.org/presentationml/2006/ole">
            <mc:AlternateContent xmlns:mc="http://schemas.openxmlformats.org/markup-compatibility/2006">
              <mc:Choice xmlns:v="urn:schemas-microsoft-com:vml" Requires="v">
                <p:oleObj spid="_x0000_s6150" name="PBrush" r:id="rId6" imgW="6380952" imgH="4742857" progId="">
                  <p:embed/>
                </p:oleObj>
              </mc:Choice>
              <mc:Fallback>
                <p:oleObj name="PBrush" r:id="rId6" imgW="6380952" imgH="4742857" progId="">
                  <p:embed/>
                  <p:pic>
                    <p:nvPicPr>
                      <p:cNvPr id="0" nam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2708275"/>
                        <a:ext cx="3871912"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402" name="Object 10"/>
          <p:cNvGraphicFramePr>
            <a:graphicFrameLocks noChangeAspect="1"/>
          </p:cNvGraphicFramePr>
          <p:nvPr/>
        </p:nvGraphicFramePr>
        <p:xfrm>
          <a:off x="4689475" y="2708275"/>
          <a:ext cx="4059238" cy="3060700"/>
        </p:xfrm>
        <a:graphic>
          <a:graphicData uri="http://schemas.openxmlformats.org/presentationml/2006/ole">
            <mc:AlternateContent xmlns:mc="http://schemas.openxmlformats.org/markup-compatibility/2006">
              <mc:Choice xmlns:v="urn:schemas-microsoft-com:vml" Requires="v">
                <p:oleObj spid="_x0000_s6151" name="PBrush" r:id="rId8" imgW="6725589" imgH="5068007" progId="">
                  <p:embed/>
                </p:oleObj>
              </mc:Choice>
              <mc:Fallback>
                <p:oleObj name="PBrush" r:id="rId8" imgW="6725589" imgH="5068007" progId="">
                  <p:embed/>
                  <p:pic>
                    <p:nvPicPr>
                      <p:cNvPr id="0" name=""/>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9475" y="2708275"/>
                        <a:ext cx="4059238"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37604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Enclosure</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851" r="6968"/>
          <a:stretch/>
        </p:blipFill>
        <p:spPr>
          <a:xfrm rot="5400000">
            <a:off x="1831588" y="1383078"/>
            <a:ext cx="5692422" cy="5071601"/>
          </a:xfrm>
          <a:prstGeom prst="rect">
            <a:avLst/>
          </a:prstGeom>
        </p:spPr>
      </p:pic>
    </p:spTree>
    <p:extLst>
      <p:ext uri="{BB962C8B-B14F-4D97-AF65-F5344CB8AC3E}">
        <p14:creationId xmlns:p14="http://schemas.microsoft.com/office/powerpoint/2010/main" val="2327603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44" y="245277"/>
            <a:ext cx="8496300" cy="649288"/>
          </a:xfrm>
        </p:spPr>
        <p:txBody>
          <a:bodyPr/>
          <a:lstStyle/>
          <a:p>
            <a:r>
              <a:rPr lang="en-GB" dirty="0" smtClean="0"/>
              <a:t>Camera and lighting</a:t>
            </a:r>
            <a:endParaRPr lang="en-GB" dirty="0"/>
          </a:p>
        </p:txBody>
      </p:sp>
      <p:grpSp>
        <p:nvGrpSpPr>
          <p:cNvPr id="36" name="Group 35"/>
          <p:cNvGrpSpPr/>
          <p:nvPr/>
        </p:nvGrpSpPr>
        <p:grpSpPr>
          <a:xfrm>
            <a:off x="1641476" y="1457813"/>
            <a:ext cx="5338762" cy="4670425"/>
            <a:chOff x="3623469" y="1443527"/>
            <a:chExt cx="5338762" cy="4670425"/>
          </a:xfrm>
        </p:grpSpPr>
        <p:sp>
          <p:nvSpPr>
            <p:cNvPr id="5" name="Rectangle 4"/>
            <p:cNvSpPr/>
            <p:nvPr/>
          </p:nvSpPr>
          <p:spPr>
            <a:xfrm>
              <a:off x="4509294" y="2116627"/>
              <a:ext cx="3494087" cy="1373187"/>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sp>
          <p:nvSpPr>
            <p:cNvPr id="6" name="Oval 5"/>
            <p:cNvSpPr/>
            <p:nvPr/>
          </p:nvSpPr>
          <p:spPr>
            <a:xfrm>
              <a:off x="7379494" y="2551602"/>
              <a:ext cx="498475" cy="500062"/>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sp>
          <p:nvSpPr>
            <p:cNvPr id="7" name="Oval 6"/>
            <p:cNvSpPr/>
            <p:nvPr/>
          </p:nvSpPr>
          <p:spPr>
            <a:xfrm>
              <a:off x="4633119" y="2561127"/>
              <a:ext cx="500062" cy="49847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sp>
          <p:nvSpPr>
            <p:cNvPr id="8" name="TextBox 17"/>
            <p:cNvSpPr txBox="1">
              <a:spLocks noChangeArrowheads="1"/>
            </p:cNvSpPr>
            <p:nvPr/>
          </p:nvSpPr>
          <p:spPr bwMode="auto">
            <a:xfrm>
              <a:off x="8052594" y="2448414"/>
              <a:ext cx="90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fontAlgn="base">
                <a:spcBef>
                  <a:spcPct val="0"/>
                </a:spcBef>
                <a:spcAft>
                  <a:spcPct val="0"/>
                </a:spcAft>
              </a:pPr>
              <a:r>
                <a:rPr lang="en-GB" sz="2000">
                  <a:solidFill>
                    <a:srgbClr val="323D43"/>
                  </a:solidFill>
                  <a:latin typeface="Times New Roman" pitchFamily="18" charset="0"/>
                  <a:cs typeface="Times New Roman" pitchFamily="18" charset="0"/>
                </a:rPr>
                <a:t>VHS</a:t>
              </a:r>
            </a:p>
            <a:p>
              <a:pPr algn="ctr" fontAlgn="base">
                <a:spcBef>
                  <a:spcPct val="0"/>
                </a:spcBef>
                <a:spcAft>
                  <a:spcPct val="0"/>
                </a:spcAft>
              </a:pPr>
              <a:r>
                <a:rPr lang="en-GB" sz="2000">
                  <a:solidFill>
                    <a:srgbClr val="323D43"/>
                  </a:solidFill>
                  <a:latin typeface="Times New Roman" pitchFamily="18" charset="0"/>
                  <a:cs typeface="Times New Roman" pitchFamily="18" charset="0"/>
                </a:rPr>
                <a:t>Instron</a:t>
              </a:r>
            </a:p>
          </p:txBody>
        </p:sp>
        <p:grpSp>
          <p:nvGrpSpPr>
            <p:cNvPr id="9" name="Group 8"/>
            <p:cNvGrpSpPr>
              <a:grpSpLocks/>
            </p:cNvGrpSpPr>
            <p:nvPr/>
          </p:nvGrpSpPr>
          <p:grpSpPr bwMode="auto">
            <a:xfrm>
              <a:off x="3623469" y="2384914"/>
              <a:ext cx="3913187" cy="3032125"/>
              <a:chOff x="1823586" y="2419083"/>
              <a:chExt cx="3913946" cy="3032585"/>
            </a:xfrm>
          </p:grpSpPr>
          <p:sp>
            <p:nvSpPr>
              <p:cNvPr id="10" name="Oval 9"/>
              <p:cNvSpPr/>
              <p:nvPr/>
            </p:nvSpPr>
            <p:spPr>
              <a:xfrm rot="-2340000">
                <a:off x="3062076" y="3381254"/>
                <a:ext cx="166719" cy="32231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grpSp>
            <p:nvGrpSpPr>
              <p:cNvPr id="11" name="Group 46"/>
              <p:cNvGrpSpPr>
                <a:grpSpLocks/>
              </p:cNvGrpSpPr>
              <p:nvPr/>
            </p:nvGrpSpPr>
            <p:grpSpPr bwMode="auto">
              <a:xfrm>
                <a:off x="1823586" y="2419083"/>
                <a:ext cx="3913946" cy="3032585"/>
                <a:chOff x="1823586" y="2419083"/>
                <a:chExt cx="3913946" cy="3032585"/>
              </a:xfrm>
            </p:grpSpPr>
            <p:sp>
              <p:nvSpPr>
                <p:cNvPr id="12" name="Flowchart: Merge 11"/>
                <p:cNvSpPr/>
                <p:nvPr/>
              </p:nvSpPr>
              <p:spPr>
                <a:xfrm rot="3029038">
                  <a:off x="2757250" y="2260269"/>
                  <a:ext cx="1578214" cy="1895843"/>
                </a:xfrm>
                <a:prstGeom prst="flowChartMerge">
                  <a:avLst/>
                </a:pr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sp>
              <p:nvSpPr>
                <p:cNvPr id="13" name="Rectangle 12"/>
                <p:cNvSpPr/>
                <p:nvPr/>
              </p:nvSpPr>
              <p:spPr>
                <a:xfrm rot="3008107">
                  <a:off x="2530172" y="3390762"/>
                  <a:ext cx="562060" cy="8732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sp>
              <p:nvSpPr>
                <p:cNvPr id="14" name="Flowchart: Merge 13"/>
                <p:cNvSpPr/>
                <p:nvPr/>
              </p:nvSpPr>
              <p:spPr>
                <a:xfrm rot="20217751">
                  <a:off x="3838514" y="2547691"/>
                  <a:ext cx="1578281" cy="1697294"/>
                </a:xfrm>
                <a:prstGeom prst="flowChartMerge">
                  <a:avLst/>
                </a:pr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grpSp>
              <p:nvGrpSpPr>
                <p:cNvPr id="15" name="Group 50"/>
                <p:cNvGrpSpPr>
                  <a:grpSpLocks/>
                </p:cNvGrpSpPr>
                <p:nvPr/>
              </p:nvGrpSpPr>
              <p:grpSpPr bwMode="auto">
                <a:xfrm rot="-4421205">
                  <a:off x="4508850" y="3944532"/>
                  <a:ext cx="873350" cy="727769"/>
                  <a:chOff x="6220566" y="4356523"/>
                  <a:chExt cx="873350" cy="727769"/>
                </a:xfrm>
              </p:grpSpPr>
              <p:sp>
                <p:nvSpPr>
                  <p:cNvPr id="18" name="Oval 17"/>
                  <p:cNvSpPr/>
                  <p:nvPr/>
                </p:nvSpPr>
                <p:spPr>
                  <a:xfrm rot="-2340000">
                    <a:off x="6911430" y="4348655"/>
                    <a:ext cx="165125" cy="3207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sp>
                <p:nvSpPr>
                  <p:cNvPr id="19" name="Rectangle 18"/>
                  <p:cNvSpPr/>
                  <p:nvPr/>
                </p:nvSpPr>
                <p:spPr>
                  <a:xfrm rot="3008107">
                    <a:off x="6380616" y="4359526"/>
                    <a:ext cx="558908" cy="8716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grpSp>
            <p:sp>
              <p:nvSpPr>
                <p:cNvPr id="16" name="TextBox 51"/>
                <p:cNvSpPr txBox="1">
                  <a:spLocks noChangeArrowheads="1"/>
                </p:cNvSpPr>
                <p:nvPr/>
              </p:nvSpPr>
              <p:spPr bwMode="auto">
                <a:xfrm>
                  <a:off x="1823586" y="4028803"/>
                  <a:ext cx="8531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fontAlgn="base">
                    <a:spcBef>
                      <a:spcPct val="0"/>
                    </a:spcBef>
                    <a:spcAft>
                      <a:spcPct val="0"/>
                    </a:spcAft>
                  </a:pPr>
                  <a:r>
                    <a:rPr lang="en-GB" sz="2000">
                      <a:solidFill>
                        <a:srgbClr val="323D43"/>
                      </a:solidFill>
                      <a:latin typeface="Times New Roman" pitchFamily="18" charset="0"/>
                      <a:cs typeface="Times New Roman" pitchFamily="18" charset="0"/>
                    </a:rPr>
                    <a:t>Light </a:t>
                  </a:r>
                </a:p>
                <a:p>
                  <a:pPr algn="ctr" fontAlgn="base">
                    <a:spcBef>
                      <a:spcPct val="0"/>
                    </a:spcBef>
                    <a:spcAft>
                      <a:spcPct val="0"/>
                    </a:spcAft>
                  </a:pPr>
                  <a:r>
                    <a:rPr lang="en-GB" sz="2000">
                      <a:solidFill>
                        <a:srgbClr val="323D43"/>
                      </a:solidFill>
                      <a:latin typeface="Times New Roman" pitchFamily="18" charset="0"/>
                      <a:cs typeface="Times New Roman" pitchFamily="18" charset="0"/>
                    </a:rPr>
                    <a:t>source</a:t>
                  </a:r>
                </a:p>
              </p:txBody>
            </p:sp>
            <p:sp>
              <p:nvSpPr>
                <p:cNvPr id="17" name="TextBox 52"/>
                <p:cNvSpPr txBox="1">
                  <a:spLocks noChangeArrowheads="1"/>
                </p:cNvSpPr>
                <p:nvPr/>
              </p:nvSpPr>
              <p:spPr bwMode="auto">
                <a:xfrm>
                  <a:off x="4884413" y="4743782"/>
                  <a:ext cx="8531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fontAlgn="base">
                    <a:spcBef>
                      <a:spcPct val="0"/>
                    </a:spcBef>
                    <a:spcAft>
                      <a:spcPct val="0"/>
                    </a:spcAft>
                  </a:pPr>
                  <a:r>
                    <a:rPr lang="en-GB" sz="2000">
                      <a:solidFill>
                        <a:srgbClr val="323D43"/>
                      </a:solidFill>
                      <a:latin typeface="Times New Roman" pitchFamily="18" charset="0"/>
                      <a:cs typeface="Times New Roman" pitchFamily="18" charset="0"/>
                    </a:rPr>
                    <a:t>Light </a:t>
                  </a:r>
                </a:p>
                <a:p>
                  <a:pPr algn="ctr" fontAlgn="base">
                    <a:spcBef>
                      <a:spcPct val="0"/>
                    </a:spcBef>
                    <a:spcAft>
                      <a:spcPct val="0"/>
                    </a:spcAft>
                  </a:pPr>
                  <a:r>
                    <a:rPr lang="en-GB" sz="2000">
                      <a:solidFill>
                        <a:srgbClr val="323D43"/>
                      </a:solidFill>
                      <a:latin typeface="Times New Roman" pitchFamily="18" charset="0"/>
                      <a:cs typeface="Times New Roman" pitchFamily="18" charset="0"/>
                    </a:rPr>
                    <a:t>source</a:t>
                  </a:r>
                </a:p>
              </p:txBody>
            </p:sp>
          </p:grpSp>
        </p:grpSp>
        <p:grpSp>
          <p:nvGrpSpPr>
            <p:cNvPr id="20" name="Group 19"/>
            <p:cNvGrpSpPr>
              <a:grpSpLocks/>
            </p:cNvGrpSpPr>
            <p:nvPr/>
          </p:nvGrpSpPr>
          <p:grpSpPr bwMode="auto">
            <a:xfrm>
              <a:off x="4299744" y="2810364"/>
              <a:ext cx="1885950" cy="3295650"/>
              <a:chOff x="2499723" y="2844105"/>
              <a:chExt cx="1886439" cy="3295676"/>
            </a:xfrm>
          </p:grpSpPr>
          <p:cxnSp>
            <p:nvCxnSpPr>
              <p:cNvPr id="21" name="Straight Connector 20"/>
              <p:cNvCxnSpPr>
                <a:endCxn id="22" idx="0"/>
              </p:cNvCxnSpPr>
              <p:nvPr/>
            </p:nvCxnSpPr>
            <p:spPr>
              <a:xfrm flipH="1">
                <a:off x="3598558" y="2880618"/>
                <a:ext cx="787604" cy="1539887"/>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rot="1655530">
                <a:off x="3369899" y="4403042"/>
                <a:ext cx="311231" cy="311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sp>
            <p:nvSpPr>
              <p:cNvPr id="23" name="Rectangle 22"/>
              <p:cNvSpPr/>
              <p:nvPr/>
            </p:nvSpPr>
            <p:spPr>
              <a:xfrm rot="1655530">
                <a:off x="3004679" y="4566557"/>
                <a:ext cx="562121" cy="873132"/>
              </a:xfrm>
              <a:prstGeom prst="rect">
                <a:avLst/>
              </a:prstGeom>
              <a:pattFill prst="wdUpDiag">
                <a:fgClr>
                  <a:schemeClr val="bg1">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sp>
            <p:nvSpPr>
              <p:cNvPr id="24" name="TextBox 59"/>
              <p:cNvSpPr txBox="1">
                <a:spLocks noChangeArrowheads="1"/>
              </p:cNvSpPr>
              <p:nvPr/>
            </p:nvSpPr>
            <p:spPr bwMode="auto">
              <a:xfrm>
                <a:off x="2499723" y="5431895"/>
                <a:ext cx="13452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fontAlgn="base">
                  <a:spcBef>
                    <a:spcPct val="0"/>
                  </a:spcBef>
                  <a:spcAft>
                    <a:spcPct val="0"/>
                  </a:spcAft>
                </a:pPr>
                <a:r>
                  <a:rPr lang="en-GB" sz="2000">
                    <a:solidFill>
                      <a:srgbClr val="323D43"/>
                    </a:solidFill>
                    <a:latin typeface="Times New Roman" pitchFamily="18" charset="0"/>
                    <a:cs typeface="Times New Roman" pitchFamily="18" charset="0"/>
                  </a:rPr>
                  <a:t>High speed</a:t>
                </a:r>
              </a:p>
              <a:p>
                <a:pPr algn="ctr" fontAlgn="base">
                  <a:spcBef>
                    <a:spcPct val="0"/>
                  </a:spcBef>
                  <a:spcAft>
                    <a:spcPct val="0"/>
                  </a:spcAft>
                </a:pPr>
                <a:r>
                  <a:rPr lang="en-GB" sz="2000">
                    <a:solidFill>
                      <a:srgbClr val="323D43"/>
                    </a:solidFill>
                    <a:latin typeface="Times New Roman" pitchFamily="18" charset="0"/>
                    <a:cs typeface="Times New Roman" pitchFamily="18" charset="0"/>
                  </a:rPr>
                  <a:t>camera</a:t>
                </a:r>
              </a:p>
            </p:txBody>
          </p:sp>
          <p:sp>
            <p:nvSpPr>
              <p:cNvPr id="25" name="Rectangle 24"/>
              <p:cNvSpPr/>
              <p:nvPr/>
            </p:nvSpPr>
            <p:spPr>
              <a:xfrm rot="1655530">
                <a:off x="4260716" y="2844105"/>
                <a:ext cx="107978" cy="107951"/>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grpSp>
        <p:grpSp>
          <p:nvGrpSpPr>
            <p:cNvPr id="26" name="Group 25"/>
            <p:cNvGrpSpPr>
              <a:grpSpLocks/>
            </p:cNvGrpSpPr>
            <p:nvPr/>
          </p:nvGrpSpPr>
          <p:grpSpPr bwMode="auto">
            <a:xfrm>
              <a:off x="5525294" y="2857989"/>
              <a:ext cx="1008062" cy="3255963"/>
              <a:chOff x="3725995" y="2893209"/>
              <a:chExt cx="1008609" cy="3255198"/>
            </a:xfrm>
          </p:grpSpPr>
          <p:sp>
            <p:nvSpPr>
              <p:cNvPr id="27" name="Rounded Rectangle 26"/>
              <p:cNvSpPr/>
              <p:nvPr/>
            </p:nvSpPr>
            <p:spPr>
              <a:xfrm rot="347464">
                <a:off x="3876889" y="4339082"/>
                <a:ext cx="644875" cy="960211"/>
              </a:xfrm>
              <a:prstGeom prst="roundRect">
                <a:avLst/>
              </a:prstGeom>
              <a:solidFill>
                <a:srgbClr val="0070C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sp>
            <p:nvSpPr>
              <p:cNvPr id="28" name="Rectangle 27"/>
              <p:cNvSpPr/>
              <p:nvPr/>
            </p:nvSpPr>
            <p:spPr>
              <a:xfrm rot="347464">
                <a:off x="4119909" y="4127994"/>
                <a:ext cx="250961" cy="1968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cxnSp>
            <p:nvCxnSpPr>
              <p:cNvPr id="29" name="Straight Connector 28"/>
              <p:cNvCxnSpPr/>
              <p:nvPr/>
            </p:nvCxnSpPr>
            <p:spPr>
              <a:xfrm flipV="1">
                <a:off x="4246978" y="2893209"/>
                <a:ext cx="144540" cy="1223675"/>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 name="TextBox 65"/>
              <p:cNvSpPr txBox="1">
                <a:spLocks noChangeArrowheads="1"/>
              </p:cNvSpPr>
              <p:nvPr/>
            </p:nvSpPr>
            <p:spPr bwMode="auto">
              <a:xfrm>
                <a:off x="3725995" y="5440521"/>
                <a:ext cx="10086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fontAlgn="base">
                  <a:spcBef>
                    <a:spcPct val="0"/>
                  </a:spcBef>
                  <a:spcAft>
                    <a:spcPct val="0"/>
                  </a:spcAft>
                </a:pPr>
                <a:r>
                  <a:rPr lang="en-GB" sz="2000">
                    <a:solidFill>
                      <a:srgbClr val="323D43"/>
                    </a:solidFill>
                    <a:latin typeface="Times New Roman" pitchFamily="18" charset="0"/>
                    <a:cs typeface="Times New Roman" pitchFamily="18" charset="0"/>
                  </a:rPr>
                  <a:t>IR </a:t>
                </a:r>
              </a:p>
              <a:p>
                <a:pPr algn="ctr" fontAlgn="base">
                  <a:spcBef>
                    <a:spcPct val="0"/>
                  </a:spcBef>
                  <a:spcAft>
                    <a:spcPct val="0"/>
                  </a:spcAft>
                </a:pPr>
                <a:r>
                  <a:rPr lang="en-GB" sz="2000">
                    <a:solidFill>
                      <a:srgbClr val="323D43"/>
                    </a:solidFill>
                    <a:latin typeface="Times New Roman" pitchFamily="18" charset="0"/>
                    <a:cs typeface="Times New Roman" pitchFamily="18" charset="0"/>
                  </a:rPr>
                  <a:t>detector</a:t>
                </a:r>
              </a:p>
            </p:txBody>
          </p:sp>
        </p:grpSp>
        <p:grpSp>
          <p:nvGrpSpPr>
            <p:cNvPr id="31" name="Group 30"/>
            <p:cNvGrpSpPr>
              <a:grpSpLocks/>
            </p:cNvGrpSpPr>
            <p:nvPr/>
          </p:nvGrpSpPr>
          <p:grpSpPr bwMode="auto">
            <a:xfrm>
              <a:off x="5860256" y="1443527"/>
              <a:ext cx="2708275" cy="1416050"/>
              <a:chOff x="4061369" y="1478350"/>
              <a:chExt cx="2707354" cy="1415894"/>
            </a:xfrm>
          </p:grpSpPr>
          <p:sp>
            <p:nvSpPr>
              <p:cNvPr id="32" name="Rectangle 31"/>
              <p:cNvSpPr/>
              <p:nvPr/>
            </p:nvSpPr>
            <p:spPr>
              <a:xfrm rot="1655530">
                <a:off x="4061369" y="2805354"/>
                <a:ext cx="685567" cy="793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200">
                  <a:solidFill>
                    <a:srgbClr val="FFFFFF"/>
                  </a:solidFill>
                </a:endParaRPr>
              </a:p>
            </p:txBody>
          </p:sp>
          <p:cxnSp>
            <p:nvCxnSpPr>
              <p:cNvPr id="33" name="Straight Arrow Connector 32"/>
              <p:cNvCxnSpPr/>
              <p:nvPr/>
            </p:nvCxnSpPr>
            <p:spPr>
              <a:xfrm flipV="1">
                <a:off x="4569196" y="1945024"/>
                <a:ext cx="620502" cy="94922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184937" y="1813275"/>
                <a:ext cx="252327" cy="1444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70"/>
              <p:cNvSpPr txBox="1">
                <a:spLocks noChangeArrowheads="1"/>
              </p:cNvSpPr>
              <p:nvPr/>
            </p:nvSpPr>
            <p:spPr bwMode="auto">
              <a:xfrm>
                <a:off x="4570685" y="1478350"/>
                <a:ext cx="2198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fontAlgn="base">
                  <a:spcBef>
                    <a:spcPct val="0"/>
                  </a:spcBef>
                  <a:spcAft>
                    <a:spcPct val="0"/>
                  </a:spcAft>
                </a:pPr>
                <a:r>
                  <a:rPr lang="en-GB" sz="2000">
                    <a:solidFill>
                      <a:srgbClr val="323D43"/>
                    </a:solidFill>
                    <a:latin typeface="Times New Roman" pitchFamily="18" charset="0"/>
                    <a:cs typeface="Times New Roman" pitchFamily="18" charset="0"/>
                  </a:rPr>
                  <a:t>Speckled Specimen</a:t>
                </a:r>
              </a:p>
            </p:txBody>
          </p:sp>
        </p:grpSp>
      </p:grpSp>
    </p:spTree>
    <p:extLst>
      <p:ext uri="{BB962C8B-B14F-4D97-AF65-F5344CB8AC3E}">
        <p14:creationId xmlns:p14="http://schemas.microsoft.com/office/powerpoint/2010/main" val="403178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0303" r="10303"/>
          <a:stretch>
            <a:fillRect/>
          </a:stretch>
        </p:blipFill>
        <p:spPr bwMode="auto">
          <a:xfrm>
            <a:off x="4729163" y="1268413"/>
            <a:ext cx="3963987"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28"/>
          <p:cNvSpPr txBox="1">
            <a:spLocks noChangeArrowheads="1"/>
          </p:cNvSpPr>
          <p:nvPr/>
        </p:nvSpPr>
        <p:spPr bwMode="auto">
          <a:xfrm>
            <a:off x="187325" y="1100138"/>
            <a:ext cx="43846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bIns="0">
            <a:spAutoFit/>
          </a:bodyPr>
          <a:lstStyle>
            <a:lvl1pPr indent="176213" defTabSz="274638">
              <a:tabLst>
                <a:tab pos="176213" algn="l"/>
              </a:tabLst>
              <a:defRPr sz="1600">
                <a:solidFill>
                  <a:schemeClr val="tx1"/>
                </a:solidFill>
                <a:latin typeface="Georgia" pitchFamily="18" charset="0"/>
                <a:ea typeface="ＭＳ Ｐゴシック" pitchFamily="34" charset="-128"/>
              </a:defRPr>
            </a:lvl1pPr>
            <a:lvl2pPr marL="742950" indent="-285750" defTabSz="274638">
              <a:tabLst>
                <a:tab pos="176213" algn="l"/>
              </a:tabLst>
              <a:defRPr sz="1600">
                <a:solidFill>
                  <a:schemeClr val="tx1"/>
                </a:solidFill>
                <a:latin typeface="Georgia" pitchFamily="18" charset="0"/>
                <a:ea typeface="ＭＳ Ｐゴシック" pitchFamily="34" charset="-128"/>
              </a:defRPr>
            </a:lvl2pPr>
            <a:lvl3pPr marL="1143000" indent="-228600" defTabSz="274638">
              <a:tabLst>
                <a:tab pos="176213" algn="l"/>
              </a:tabLst>
              <a:defRPr sz="1600">
                <a:solidFill>
                  <a:schemeClr val="tx1"/>
                </a:solidFill>
                <a:latin typeface="Georgia" pitchFamily="18" charset="0"/>
                <a:ea typeface="ＭＳ Ｐゴシック" pitchFamily="34" charset="-128"/>
              </a:defRPr>
            </a:lvl3pPr>
            <a:lvl4pPr marL="1600200" indent="-228600" defTabSz="274638">
              <a:tabLst>
                <a:tab pos="176213" algn="l"/>
              </a:tabLst>
              <a:defRPr sz="1600">
                <a:solidFill>
                  <a:schemeClr val="tx1"/>
                </a:solidFill>
                <a:latin typeface="Georgia" pitchFamily="18" charset="0"/>
                <a:ea typeface="ＭＳ Ｐゴシック" pitchFamily="34" charset="-128"/>
              </a:defRPr>
            </a:lvl4pPr>
            <a:lvl5pPr marL="2057400" indent="-228600" defTabSz="274638">
              <a:tabLst>
                <a:tab pos="176213" algn="l"/>
              </a:tabLst>
              <a:defRPr sz="1600">
                <a:solidFill>
                  <a:schemeClr val="tx1"/>
                </a:solidFill>
                <a:latin typeface="Georgia" pitchFamily="18" charset="0"/>
                <a:ea typeface="ＭＳ Ｐゴシック" pitchFamily="34" charset="-128"/>
              </a:defRPr>
            </a:lvl5pPr>
            <a:lvl6pPr marL="2514600" indent="-228600" algn="ctr" defTabSz="274638" eaLnBrk="0" fontAlgn="base" hangingPunct="0">
              <a:spcBef>
                <a:spcPct val="0"/>
              </a:spcBef>
              <a:spcAft>
                <a:spcPct val="0"/>
              </a:spcAft>
              <a:tabLst>
                <a:tab pos="176213" algn="l"/>
              </a:tabLst>
              <a:defRPr sz="1600">
                <a:solidFill>
                  <a:schemeClr val="tx1"/>
                </a:solidFill>
                <a:latin typeface="Georgia" pitchFamily="18" charset="0"/>
                <a:ea typeface="ＭＳ Ｐゴシック" pitchFamily="34" charset="-128"/>
              </a:defRPr>
            </a:lvl6pPr>
            <a:lvl7pPr marL="2971800" indent="-228600" algn="ctr" defTabSz="274638" eaLnBrk="0" fontAlgn="base" hangingPunct="0">
              <a:spcBef>
                <a:spcPct val="0"/>
              </a:spcBef>
              <a:spcAft>
                <a:spcPct val="0"/>
              </a:spcAft>
              <a:tabLst>
                <a:tab pos="176213" algn="l"/>
              </a:tabLst>
              <a:defRPr sz="1600">
                <a:solidFill>
                  <a:schemeClr val="tx1"/>
                </a:solidFill>
                <a:latin typeface="Georgia" pitchFamily="18" charset="0"/>
                <a:ea typeface="ＭＳ Ｐゴシック" pitchFamily="34" charset="-128"/>
              </a:defRPr>
            </a:lvl7pPr>
            <a:lvl8pPr marL="3429000" indent="-228600" algn="ctr" defTabSz="274638" eaLnBrk="0" fontAlgn="base" hangingPunct="0">
              <a:spcBef>
                <a:spcPct val="0"/>
              </a:spcBef>
              <a:spcAft>
                <a:spcPct val="0"/>
              </a:spcAft>
              <a:tabLst>
                <a:tab pos="176213" algn="l"/>
              </a:tabLst>
              <a:defRPr sz="1600">
                <a:solidFill>
                  <a:schemeClr val="tx1"/>
                </a:solidFill>
                <a:latin typeface="Georgia" pitchFamily="18" charset="0"/>
                <a:ea typeface="ＭＳ Ｐゴシック" pitchFamily="34" charset="-128"/>
              </a:defRPr>
            </a:lvl8pPr>
            <a:lvl9pPr marL="3886200" indent="-228600" algn="ctr" defTabSz="274638" eaLnBrk="0" fontAlgn="base" hangingPunct="0">
              <a:spcBef>
                <a:spcPct val="0"/>
              </a:spcBef>
              <a:spcAft>
                <a:spcPct val="0"/>
              </a:spcAft>
              <a:tabLst>
                <a:tab pos="176213" algn="l"/>
              </a:tabLst>
              <a:defRPr sz="1600">
                <a:solidFill>
                  <a:schemeClr val="tx1"/>
                </a:solidFill>
                <a:latin typeface="Georgia" pitchFamily="18" charset="0"/>
                <a:ea typeface="ＭＳ Ｐゴシック" pitchFamily="34" charset="-128"/>
              </a:defRPr>
            </a:lvl9pPr>
          </a:lstStyle>
          <a:p>
            <a:pPr algn="just" eaLnBrk="0" fontAlgn="base" hangingPunct="0">
              <a:lnSpc>
                <a:spcPct val="150000"/>
              </a:lnSpc>
              <a:spcBef>
                <a:spcPct val="0"/>
              </a:spcBef>
              <a:spcAft>
                <a:spcPct val="0"/>
              </a:spcAft>
              <a:buFont typeface="Arial" charset="0"/>
              <a:buChar char="•"/>
            </a:pPr>
            <a:r>
              <a:rPr lang="en-GB" sz="2000" dirty="0">
                <a:solidFill>
                  <a:srgbClr val="323D43"/>
                </a:solidFill>
              </a:rPr>
              <a:t>Model: </a:t>
            </a:r>
            <a:r>
              <a:rPr lang="en-GB" sz="2000" dirty="0" err="1">
                <a:solidFill>
                  <a:srgbClr val="323D43"/>
                </a:solidFill>
              </a:rPr>
              <a:t>Photron</a:t>
            </a:r>
            <a:r>
              <a:rPr lang="en-GB" sz="2000" dirty="0">
                <a:solidFill>
                  <a:srgbClr val="323D43"/>
                </a:solidFill>
              </a:rPr>
              <a:t> SA 5 Monochrome 	high speed camera</a:t>
            </a:r>
          </a:p>
          <a:p>
            <a:pPr algn="just" eaLnBrk="0" fontAlgn="base" hangingPunct="0">
              <a:lnSpc>
                <a:spcPct val="150000"/>
              </a:lnSpc>
              <a:spcBef>
                <a:spcPct val="0"/>
              </a:spcBef>
              <a:spcAft>
                <a:spcPct val="0"/>
              </a:spcAft>
              <a:buFont typeface="Arial" charset="0"/>
              <a:buChar char="•"/>
            </a:pPr>
            <a:r>
              <a:rPr lang="en-GB" sz="2000" dirty="0">
                <a:solidFill>
                  <a:srgbClr val="323D43"/>
                </a:solidFill>
              </a:rPr>
              <a:t>Sensor: 12-bit ADC (Bayer system </a:t>
            </a:r>
            <a:r>
              <a:rPr lang="en-GB" sz="2000" dirty="0" smtClean="0">
                <a:solidFill>
                  <a:srgbClr val="323D43"/>
                </a:solidFill>
              </a:rPr>
              <a:t>colour</a:t>
            </a:r>
            <a:r>
              <a:rPr lang="en-GB" sz="2000" dirty="0">
                <a:solidFill>
                  <a:srgbClr val="323D43"/>
                </a:solidFill>
              </a:rPr>
              <a:t>, single sensor) with 20 µm</a:t>
            </a:r>
          </a:p>
          <a:p>
            <a:pPr algn="just" eaLnBrk="0" fontAlgn="base" hangingPunct="0">
              <a:lnSpc>
                <a:spcPct val="150000"/>
              </a:lnSpc>
              <a:spcBef>
                <a:spcPct val="0"/>
              </a:spcBef>
              <a:spcAft>
                <a:spcPct val="0"/>
              </a:spcAft>
              <a:buFont typeface="Arial" charset="0"/>
              <a:buChar char="•"/>
            </a:pPr>
            <a:r>
              <a:rPr lang="en-GB" sz="2000" dirty="0">
                <a:solidFill>
                  <a:srgbClr val="323D43"/>
                </a:solidFill>
              </a:rPr>
              <a:t>Memory: 8GB, 5,457 frames @ 	maximum resolution</a:t>
            </a:r>
          </a:p>
          <a:p>
            <a:pPr algn="just" eaLnBrk="0" fontAlgn="base" hangingPunct="0">
              <a:lnSpc>
                <a:spcPct val="150000"/>
              </a:lnSpc>
              <a:spcBef>
                <a:spcPct val="0"/>
              </a:spcBef>
              <a:spcAft>
                <a:spcPct val="0"/>
              </a:spcAft>
              <a:buFont typeface="Arial" charset="0"/>
              <a:buChar char="•"/>
            </a:pPr>
            <a:r>
              <a:rPr lang="en-GB" sz="2000" dirty="0">
                <a:solidFill>
                  <a:srgbClr val="323D43"/>
                </a:solidFill>
              </a:rPr>
              <a:t> Max Resolution: 1024 x 1024</a:t>
            </a:r>
          </a:p>
          <a:p>
            <a:pPr algn="just" eaLnBrk="0" fontAlgn="base" hangingPunct="0">
              <a:lnSpc>
                <a:spcPct val="150000"/>
              </a:lnSpc>
              <a:spcBef>
                <a:spcPct val="0"/>
              </a:spcBef>
              <a:spcAft>
                <a:spcPct val="0"/>
              </a:spcAft>
              <a:buFont typeface="Arial" charset="0"/>
              <a:buChar char="•"/>
            </a:pPr>
            <a:r>
              <a:rPr lang="en-GB" sz="2000" dirty="0">
                <a:solidFill>
                  <a:srgbClr val="323D43"/>
                </a:solidFill>
              </a:rPr>
              <a:t> 7000 fps at max resolution</a:t>
            </a:r>
          </a:p>
          <a:p>
            <a:pPr algn="just" eaLnBrk="0" fontAlgn="base" hangingPunct="0">
              <a:lnSpc>
                <a:spcPct val="150000"/>
              </a:lnSpc>
              <a:spcBef>
                <a:spcPct val="0"/>
              </a:spcBef>
              <a:spcAft>
                <a:spcPct val="0"/>
              </a:spcAft>
              <a:buFont typeface="Arial" charset="0"/>
              <a:buChar char="•"/>
            </a:pPr>
            <a:r>
              <a:rPr lang="en-GB" sz="2000" dirty="0">
                <a:solidFill>
                  <a:srgbClr val="323D43"/>
                </a:solidFill>
              </a:rPr>
              <a:t> 1000000 fps at 64 x 16</a:t>
            </a:r>
          </a:p>
        </p:txBody>
      </p:sp>
      <p:sp>
        <p:nvSpPr>
          <p:cNvPr id="14340" name="Text Box 28"/>
          <p:cNvSpPr txBox="1">
            <a:spLocks noChangeArrowheads="1"/>
          </p:cNvSpPr>
          <p:nvPr/>
        </p:nvSpPr>
        <p:spPr bwMode="auto">
          <a:xfrm>
            <a:off x="187325" y="5229225"/>
            <a:ext cx="84883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bIns="0">
            <a:spAutoFit/>
          </a:bodyPr>
          <a:lstStyle>
            <a:lvl1pPr defTabSz="274638">
              <a:defRPr sz="1600">
                <a:solidFill>
                  <a:schemeClr val="tx1"/>
                </a:solidFill>
                <a:latin typeface="Georgia" pitchFamily="18" charset="0"/>
                <a:ea typeface="ＭＳ Ｐゴシック" pitchFamily="34" charset="-128"/>
              </a:defRPr>
            </a:lvl1pPr>
            <a:lvl2pPr marL="742950" indent="-285750" defTabSz="274638">
              <a:defRPr sz="1600">
                <a:solidFill>
                  <a:schemeClr val="tx1"/>
                </a:solidFill>
                <a:latin typeface="Georgia" pitchFamily="18" charset="0"/>
                <a:ea typeface="ＭＳ Ｐゴシック" pitchFamily="34" charset="-128"/>
              </a:defRPr>
            </a:lvl2pPr>
            <a:lvl3pPr marL="1143000" indent="-228600" defTabSz="274638">
              <a:defRPr sz="1600">
                <a:solidFill>
                  <a:schemeClr val="tx1"/>
                </a:solidFill>
                <a:latin typeface="Georgia" pitchFamily="18" charset="0"/>
                <a:ea typeface="ＭＳ Ｐゴシック" pitchFamily="34" charset="-128"/>
              </a:defRPr>
            </a:lvl3pPr>
            <a:lvl4pPr marL="1600200" indent="-228600" defTabSz="274638">
              <a:defRPr sz="1600">
                <a:solidFill>
                  <a:schemeClr val="tx1"/>
                </a:solidFill>
                <a:latin typeface="Georgia" pitchFamily="18" charset="0"/>
                <a:ea typeface="ＭＳ Ｐゴシック" pitchFamily="34" charset="-128"/>
              </a:defRPr>
            </a:lvl4pPr>
            <a:lvl5pPr marL="2057400" indent="-228600" defTabSz="274638">
              <a:defRPr sz="1600">
                <a:solidFill>
                  <a:schemeClr val="tx1"/>
                </a:solidFill>
                <a:latin typeface="Georgia" pitchFamily="18" charset="0"/>
                <a:ea typeface="ＭＳ Ｐゴシック" pitchFamily="34" charset="-128"/>
              </a:defRPr>
            </a:lvl5pPr>
            <a:lvl6pPr marL="2514600" indent="-228600" algn="ctr" defTabSz="274638"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defTabSz="274638"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defTabSz="274638"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defTabSz="274638"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pPr algn="just" eaLnBrk="0" fontAlgn="base" hangingPunct="0">
              <a:lnSpc>
                <a:spcPct val="150000"/>
              </a:lnSpc>
              <a:spcBef>
                <a:spcPct val="0"/>
              </a:spcBef>
              <a:spcAft>
                <a:spcPct val="0"/>
              </a:spcAft>
              <a:buFont typeface="Arial" charset="0"/>
              <a:buChar char="•"/>
            </a:pPr>
            <a:r>
              <a:rPr lang="en-GB" sz="2000">
                <a:solidFill>
                  <a:srgbClr val="323D43"/>
                </a:solidFill>
              </a:rPr>
              <a:t> Triggering: Selectable positive or negative TTL 5V or switch closure</a:t>
            </a:r>
          </a:p>
        </p:txBody>
      </p:sp>
      <p:sp>
        <p:nvSpPr>
          <p:cNvPr id="14341" name="Rectangle 27"/>
          <p:cNvSpPr txBox="1">
            <a:spLocks noChangeArrowheads="1"/>
          </p:cNvSpPr>
          <p:nvPr/>
        </p:nvSpPr>
        <p:spPr bwMode="auto">
          <a:xfrm>
            <a:off x="323850" y="357188"/>
            <a:ext cx="8496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Georgia" pitchFamily="18" charset="0"/>
                <a:ea typeface="ＭＳ Ｐゴシック" pitchFamily="34" charset="-128"/>
              </a:defRPr>
            </a:lvl1pPr>
            <a:lvl2pPr marL="742950" indent="-285750">
              <a:defRPr sz="1600">
                <a:solidFill>
                  <a:schemeClr val="tx1"/>
                </a:solidFill>
                <a:latin typeface="Georgia" pitchFamily="18" charset="0"/>
                <a:ea typeface="ＭＳ Ｐゴシック" pitchFamily="34" charset="-128"/>
              </a:defRPr>
            </a:lvl2pPr>
            <a:lvl3pPr marL="1143000" indent="-228600">
              <a:defRPr sz="1600">
                <a:solidFill>
                  <a:schemeClr val="tx1"/>
                </a:solidFill>
                <a:latin typeface="Georgia" pitchFamily="18" charset="0"/>
                <a:ea typeface="ＭＳ Ｐゴシック" pitchFamily="34" charset="-128"/>
              </a:defRPr>
            </a:lvl3pPr>
            <a:lvl4pPr marL="1600200" indent="-228600">
              <a:defRPr sz="1600">
                <a:solidFill>
                  <a:schemeClr val="tx1"/>
                </a:solidFill>
                <a:latin typeface="Georgia" pitchFamily="18" charset="0"/>
                <a:ea typeface="ＭＳ Ｐゴシック" pitchFamily="34" charset="-128"/>
              </a:defRPr>
            </a:lvl4pPr>
            <a:lvl5pPr marL="2057400" indent="-228600">
              <a:defRPr sz="1600">
                <a:solidFill>
                  <a:schemeClr val="tx1"/>
                </a:solidFill>
                <a:latin typeface="Georgia" pitchFamily="18" charset="0"/>
                <a:ea typeface="ＭＳ Ｐゴシック" pitchFamily="34" charset="-128"/>
              </a:defRPr>
            </a:lvl5pPr>
            <a:lvl6pPr marL="25146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6pPr>
            <a:lvl7pPr marL="29718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7pPr>
            <a:lvl8pPr marL="34290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8pPr>
            <a:lvl9pPr marL="3886200" indent="-228600" algn="ctr" eaLnBrk="0" fontAlgn="base" hangingPunct="0">
              <a:spcBef>
                <a:spcPct val="0"/>
              </a:spcBef>
              <a:spcAft>
                <a:spcPct val="0"/>
              </a:spcAft>
              <a:defRPr sz="1600">
                <a:solidFill>
                  <a:schemeClr val="tx1"/>
                </a:solidFill>
                <a:latin typeface="Georgia" pitchFamily="18" charset="0"/>
                <a:ea typeface="ＭＳ Ｐゴシック" pitchFamily="34" charset="-128"/>
              </a:defRPr>
            </a:lvl9pPr>
          </a:lstStyle>
          <a:p>
            <a:pPr fontAlgn="base">
              <a:spcBef>
                <a:spcPct val="0"/>
              </a:spcBef>
              <a:spcAft>
                <a:spcPct val="0"/>
              </a:spcAft>
            </a:pPr>
            <a:r>
              <a:rPr lang="en-GB" sz="3500">
                <a:solidFill>
                  <a:srgbClr val="014359"/>
                </a:solidFill>
              </a:rPr>
              <a:t>Photron SA5 HS camera</a:t>
            </a:r>
            <a:endParaRPr lang="en-US" sz="3500">
              <a:solidFill>
                <a:srgbClr val="014359"/>
              </a:solidFill>
            </a:endParaRPr>
          </a:p>
        </p:txBody>
      </p:sp>
    </p:spTree>
    <p:extLst>
      <p:ext uri="{BB962C8B-B14F-4D97-AF65-F5344CB8AC3E}">
        <p14:creationId xmlns:p14="http://schemas.microsoft.com/office/powerpoint/2010/main" val="2980565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12750" y="361950"/>
            <a:ext cx="8496300" cy="649288"/>
          </a:xfrm>
        </p:spPr>
        <p:txBody>
          <a:bodyPr/>
          <a:lstStyle/>
          <a:p>
            <a:r>
              <a:rPr lang="en-GB" dirty="0" smtClean="0"/>
              <a:t>Detector specification</a:t>
            </a:r>
          </a:p>
        </p:txBody>
      </p:sp>
      <p:sp>
        <p:nvSpPr>
          <p:cNvPr id="16388" name="Rectangle 3"/>
          <p:cNvSpPr>
            <a:spLocks noGrp="1" noChangeArrowheads="1"/>
          </p:cNvSpPr>
          <p:nvPr>
            <p:ph type="body" idx="1"/>
          </p:nvPr>
        </p:nvSpPr>
        <p:spPr>
          <a:xfrm>
            <a:off x="323850" y="1700213"/>
            <a:ext cx="8496300" cy="4537075"/>
          </a:xfrm>
        </p:spPr>
        <p:txBody>
          <a:bodyPr/>
          <a:lstStyle/>
          <a:p>
            <a:pPr>
              <a:lnSpc>
                <a:spcPct val="80000"/>
              </a:lnSpc>
            </a:pPr>
            <a:r>
              <a:rPr lang="en-GB" sz="1800" smtClean="0"/>
              <a:t>Model:</a:t>
            </a:r>
          </a:p>
          <a:p>
            <a:pPr lvl="1">
              <a:lnSpc>
                <a:spcPct val="70000"/>
              </a:lnSpc>
            </a:pPr>
            <a:r>
              <a:rPr lang="en-GB" sz="1600" smtClean="0"/>
              <a:t>Cedip Silver 480 M</a:t>
            </a:r>
          </a:p>
          <a:p>
            <a:pPr lvl="1">
              <a:lnSpc>
                <a:spcPct val="70000"/>
              </a:lnSpc>
              <a:buFontTx/>
              <a:buNone/>
            </a:pPr>
            <a:r>
              <a:rPr lang="en-GB" sz="1600" smtClean="0"/>
              <a:t>	(now the FLIR SC5000)</a:t>
            </a:r>
          </a:p>
          <a:p>
            <a:pPr>
              <a:lnSpc>
                <a:spcPct val="80000"/>
              </a:lnSpc>
            </a:pPr>
            <a:r>
              <a:rPr lang="en-GB" sz="1800" smtClean="0"/>
              <a:t>Array:</a:t>
            </a:r>
          </a:p>
          <a:p>
            <a:pPr lvl="1">
              <a:lnSpc>
                <a:spcPct val="70000"/>
              </a:lnSpc>
            </a:pPr>
            <a:r>
              <a:rPr lang="en-GB" sz="1600" smtClean="0"/>
              <a:t>320 x 256 elements</a:t>
            </a:r>
          </a:p>
          <a:p>
            <a:pPr lvl="1">
              <a:lnSpc>
                <a:spcPct val="70000"/>
              </a:lnSpc>
            </a:pPr>
            <a:r>
              <a:rPr lang="en-GB" sz="1600" smtClean="0"/>
              <a:t>30 </a:t>
            </a:r>
            <a:r>
              <a:rPr lang="el-GR" sz="1600" smtClean="0"/>
              <a:t>μ</a:t>
            </a:r>
            <a:r>
              <a:rPr lang="en-GB" sz="1600" smtClean="0"/>
              <a:t>m pitch</a:t>
            </a:r>
          </a:p>
          <a:p>
            <a:pPr lvl="1">
              <a:lnSpc>
                <a:spcPct val="70000"/>
              </a:lnSpc>
            </a:pPr>
            <a:r>
              <a:rPr lang="en-GB" sz="1600" smtClean="0"/>
              <a:t>½” chip (12.3 mm diagonal)</a:t>
            </a:r>
          </a:p>
          <a:p>
            <a:pPr lvl="1">
              <a:lnSpc>
                <a:spcPct val="70000"/>
              </a:lnSpc>
            </a:pPr>
            <a:r>
              <a:rPr lang="en-GB" sz="1600" smtClean="0"/>
              <a:t>Indium Antimonide (InSb)</a:t>
            </a:r>
          </a:p>
          <a:p>
            <a:pPr lvl="1">
              <a:lnSpc>
                <a:spcPct val="70000"/>
              </a:lnSpc>
            </a:pPr>
            <a:r>
              <a:rPr lang="en-GB" sz="1600" smtClean="0"/>
              <a:t>3-5 </a:t>
            </a:r>
            <a:r>
              <a:rPr lang="el-GR" sz="1600" smtClean="0"/>
              <a:t>μ</a:t>
            </a:r>
            <a:r>
              <a:rPr lang="en-GB" sz="1600" smtClean="0"/>
              <a:t>m wavelength band</a:t>
            </a:r>
            <a:endParaRPr lang="el-GR" sz="1600" smtClean="0"/>
          </a:p>
          <a:p>
            <a:pPr>
              <a:lnSpc>
                <a:spcPct val="80000"/>
              </a:lnSpc>
            </a:pPr>
            <a:r>
              <a:rPr lang="en-GB" sz="1800" smtClean="0"/>
              <a:t>Standard operational range:</a:t>
            </a:r>
          </a:p>
          <a:p>
            <a:pPr lvl="1">
              <a:lnSpc>
                <a:spcPct val="70000"/>
              </a:lnSpc>
            </a:pPr>
            <a:r>
              <a:rPr lang="en-GB" sz="1600" smtClean="0"/>
              <a:t>278 to 583 K</a:t>
            </a:r>
          </a:p>
          <a:p>
            <a:pPr lvl="1">
              <a:lnSpc>
                <a:spcPct val="70000"/>
              </a:lnSpc>
            </a:pPr>
            <a:r>
              <a:rPr lang="en-GB" sz="1600" smtClean="0"/>
              <a:t>maximum frame rate: 383 Hz (at full frame)</a:t>
            </a:r>
          </a:p>
          <a:p>
            <a:pPr lvl="1">
              <a:lnSpc>
                <a:spcPct val="70000"/>
              </a:lnSpc>
            </a:pPr>
            <a:r>
              <a:rPr lang="en-GB" sz="1600" smtClean="0"/>
              <a:t>sensitivity 4.12 mK / DL (at 298 to 299 K)</a:t>
            </a:r>
          </a:p>
          <a:p>
            <a:pPr lvl="1">
              <a:lnSpc>
                <a:spcPct val="70000"/>
              </a:lnSpc>
              <a:buFontTx/>
              <a:buNone/>
            </a:pPr>
            <a:r>
              <a:rPr lang="en-GB" sz="1600" smtClean="0"/>
              <a:t>	(electronic noise ~17 mK)</a:t>
            </a:r>
          </a:p>
        </p:txBody>
      </p:sp>
      <p:pic>
        <p:nvPicPr>
          <p:cNvPr id="1638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1638" y="1700213"/>
            <a:ext cx="47625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061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387350" y="361950"/>
            <a:ext cx="8496300" cy="649288"/>
          </a:xfrm>
        </p:spPr>
        <p:txBody>
          <a:bodyPr/>
          <a:lstStyle/>
          <a:p>
            <a:r>
              <a:rPr lang="en-GB" dirty="0" smtClean="0"/>
              <a:t>Detector operation</a:t>
            </a:r>
          </a:p>
        </p:txBody>
      </p:sp>
      <p:pic>
        <p:nvPicPr>
          <p:cNvPr id="11268" name="Picture 5" descr="cedip-data-aquisition-diagram"/>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7594" y="1700213"/>
            <a:ext cx="6728811" cy="4114800"/>
          </a:xfrm>
          <a:noFill/>
        </p:spPr>
      </p:pic>
    </p:spTree>
    <p:extLst>
      <p:ext uri="{BB962C8B-B14F-4D97-AF65-F5344CB8AC3E}">
        <p14:creationId xmlns:p14="http://schemas.microsoft.com/office/powerpoint/2010/main" val="1352745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951" y="3518138"/>
            <a:ext cx="3511186" cy="24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3023" y="3518138"/>
            <a:ext cx="3606403" cy="24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Rectangle 2"/>
          <p:cNvSpPr>
            <a:spLocks noGrp="1" noChangeArrowheads="1"/>
          </p:cNvSpPr>
          <p:nvPr>
            <p:ph type="title"/>
          </p:nvPr>
        </p:nvSpPr>
        <p:spPr>
          <a:xfrm>
            <a:off x="323850" y="188640"/>
            <a:ext cx="8496300" cy="649288"/>
          </a:xfrm>
        </p:spPr>
        <p:txBody>
          <a:bodyPr/>
          <a:lstStyle/>
          <a:p>
            <a:r>
              <a:rPr lang="en-GB" dirty="0" smtClean="0"/>
              <a:t>Acquisition frequency</a:t>
            </a:r>
          </a:p>
        </p:txBody>
      </p:sp>
      <p:sp>
        <p:nvSpPr>
          <p:cNvPr id="12294" name="Rectangle 3"/>
          <p:cNvSpPr>
            <a:spLocks noGrp="1" noChangeArrowheads="1"/>
          </p:cNvSpPr>
          <p:nvPr>
            <p:ph idx="1"/>
          </p:nvPr>
        </p:nvSpPr>
        <p:spPr/>
        <p:txBody>
          <a:bodyPr/>
          <a:lstStyle/>
          <a:p>
            <a:r>
              <a:rPr lang="en-GB" dirty="0" smtClean="0"/>
              <a:t>Spatial resolution (i.e. frame size / data transfer rate)</a:t>
            </a:r>
          </a:p>
          <a:p>
            <a:r>
              <a:rPr lang="en-GB" dirty="0" smtClean="0"/>
              <a:t>Thermal resolution (i.e. integration time)</a:t>
            </a:r>
          </a:p>
        </p:txBody>
      </p:sp>
      <p:sp>
        <p:nvSpPr>
          <p:cNvPr id="142348" name="Oval 12"/>
          <p:cNvSpPr>
            <a:spLocks noChangeArrowheads="1"/>
          </p:cNvSpPr>
          <p:nvPr/>
        </p:nvSpPr>
        <p:spPr bwMode="auto">
          <a:xfrm>
            <a:off x="1951038" y="3654652"/>
            <a:ext cx="360363" cy="288925"/>
          </a:xfrm>
          <a:prstGeom prst="ellipse">
            <a:avLst/>
          </a:pr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323D43"/>
              </a:solidFill>
              <a:latin typeface="Lucida Sans" pitchFamily="34" charset="0"/>
            </a:endParaRPr>
          </a:p>
        </p:txBody>
      </p:sp>
      <p:sp>
        <p:nvSpPr>
          <p:cNvPr id="142349" name="Oval 13"/>
          <p:cNvSpPr>
            <a:spLocks noChangeArrowheads="1"/>
          </p:cNvSpPr>
          <p:nvPr/>
        </p:nvSpPr>
        <p:spPr bwMode="auto">
          <a:xfrm>
            <a:off x="5388655" y="3606800"/>
            <a:ext cx="360362" cy="288925"/>
          </a:xfrm>
          <a:prstGeom prst="ellipse">
            <a:avLst/>
          </a:pr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1200">
              <a:solidFill>
                <a:srgbClr val="323D43"/>
              </a:solidFill>
              <a:latin typeface="Lucida Sans" pitchFamily="34" charset="0"/>
            </a:endParaRPr>
          </a:p>
        </p:txBody>
      </p:sp>
      <p:sp>
        <p:nvSpPr>
          <p:cNvPr id="12297" name="Text Box 8"/>
          <p:cNvSpPr txBox="1">
            <a:spLocks noChangeArrowheads="1"/>
          </p:cNvSpPr>
          <p:nvPr/>
        </p:nvSpPr>
        <p:spPr bwMode="auto">
          <a:xfrm>
            <a:off x="1619250" y="3213100"/>
            <a:ext cx="2160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fontAlgn="base">
              <a:spcBef>
                <a:spcPct val="0"/>
              </a:spcBef>
              <a:spcAft>
                <a:spcPct val="0"/>
              </a:spcAft>
            </a:pPr>
            <a:r>
              <a:rPr lang="en-GB" b="1">
                <a:solidFill>
                  <a:srgbClr val="323D43"/>
                </a:solidFill>
              </a:rPr>
              <a:t>Influence of Window Size</a:t>
            </a:r>
          </a:p>
        </p:txBody>
      </p:sp>
      <p:sp>
        <p:nvSpPr>
          <p:cNvPr id="12298" name="Text Box 8"/>
          <p:cNvSpPr txBox="1">
            <a:spLocks noChangeArrowheads="1"/>
          </p:cNvSpPr>
          <p:nvPr/>
        </p:nvSpPr>
        <p:spPr bwMode="auto">
          <a:xfrm>
            <a:off x="5651500" y="3213100"/>
            <a:ext cx="2520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eaLnBrk="0" hangingPunct="0">
              <a:defRPr sz="1200">
                <a:solidFill>
                  <a:schemeClr val="tx1"/>
                </a:solidFill>
                <a:latin typeface="Lucida Sans" pitchFamily="34" charset="0"/>
                <a:ea typeface="ＭＳ Ｐゴシック" pitchFamily="34" charset="-128"/>
              </a:defRPr>
            </a:lvl1pPr>
            <a:lvl2pPr marL="742950" indent="-285750" eaLnBrk="0" hangingPunct="0">
              <a:defRPr sz="1200">
                <a:solidFill>
                  <a:schemeClr val="tx1"/>
                </a:solidFill>
                <a:latin typeface="Lucida Sans" pitchFamily="34" charset="0"/>
                <a:ea typeface="ＭＳ Ｐゴシック" pitchFamily="34" charset="-128"/>
              </a:defRPr>
            </a:lvl2pPr>
            <a:lvl3pPr marL="1143000" indent="-228600" eaLnBrk="0" hangingPunct="0">
              <a:defRPr sz="1200">
                <a:solidFill>
                  <a:schemeClr val="tx1"/>
                </a:solidFill>
                <a:latin typeface="Lucida Sans" pitchFamily="34" charset="0"/>
                <a:ea typeface="ＭＳ Ｐゴシック" pitchFamily="34" charset="-128"/>
              </a:defRPr>
            </a:lvl3pPr>
            <a:lvl4pPr marL="1600200" indent="-228600" eaLnBrk="0" hangingPunct="0">
              <a:defRPr sz="1200">
                <a:solidFill>
                  <a:schemeClr val="tx1"/>
                </a:solidFill>
                <a:latin typeface="Lucida Sans" pitchFamily="34" charset="0"/>
                <a:ea typeface="ＭＳ Ｐゴシック" pitchFamily="34" charset="-128"/>
              </a:defRPr>
            </a:lvl4pPr>
            <a:lvl5pPr marL="2057400" indent="-228600" eaLnBrk="0" hangingPunct="0">
              <a:defRPr sz="1200">
                <a:solidFill>
                  <a:schemeClr val="tx1"/>
                </a:solidFill>
                <a:latin typeface="Lucida Sans" pitchFamily="34"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Lucida Sans" pitchFamily="34" charset="0"/>
                <a:ea typeface="ＭＳ Ｐゴシック" pitchFamily="34" charset="-128"/>
              </a:defRPr>
            </a:lvl9pPr>
          </a:lstStyle>
          <a:p>
            <a:pPr algn="ctr" fontAlgn="base">
              <a:spcBef>
                <a:spcPct val="0"/>
              </a:spcBef>
              <a:spcAft>
                <a:spcPct val="0"/>
              </a:spcAft>
            </a:pPr>
            <a:r>
              <a:rPr lang="en-GB" b="1">
                <a:solidFill>
                  <a:srgbClr val="323D43"/>
                </a:solidFill>
              </a:rPr>
              <a:t>Influence of Integration Time</a:t>
            </a:r>
          </a:p>
        </p:txBody>
      </p:sp>
    </p:spTree>
    <p:extLst>
      <p:ext uri="{BB962C8B-B14F-4D97-AF65-F5344CB8AC3E}">
        <p14:creationId xmlns:p14="http://schemas.microsoft.com/office/powerpoint/2010/main" val="89934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2348"/>
                                        </p:tgtEl>
                                        <p:attrNameLst>
                                          <p:attrName>style.visibility</p:attrName>
                                        </p:attrNameLst>
                                      </p:cBhvr>
                                      <p:to>
                                        <p:strVal val="visible"/>
                                      </p:to>
                                    </p:set>
                                    <p:animEffect transition="in" filter="blinds(horizontal)">
                                      <p:cBhvr>
                                        <p:cTn id="7" dur="500"/>
                                        <p:tgtEl>
                                          <p:spTgt spid="1423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2349"/>
                                        </p:tgtEl>
                                        <p:attrNameLst>
                                          <p:attrName>style.visibility</p:attrName>
                                        </p:attrNameLst>
                                      </p:cBhvr>
                                      <p:to>
                                        <p:strVal val="visible"/>
                                      </p:to>
                                    </p:set>
                                    <p:animEffect transition="in" filter="blinds(horizontal)">
                                      <p:cBhvr>
                                        <p:cTn id="10" dur="500"/>
                                        <p:tgtEl>
                                          <p:spTgt spid="142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8" grpId="0" animBg="1"/>
      <p:bldP spid="142349" grpId="0" animBg="1"/>
    </p:bldLst>
  </p:timing>
</p:sld>
</file>

<file path=ppt/theme/theme1.xml><?xml version="1.0" encoding="utf-8"?>
<a:theme xmlns:a="http://schemas.openxmlformats.org/drawingml/2006/main" name="powerpoint-template">
  <a:themeElements>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powerpoint-template">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16"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16" charset="-128"/>
          </a:defRPr>
        </a:defPPr>
      </a:lstStyle>
    </a:lnDef>
  </a:objectDefaults>
  <a:extraClrSchemeLst>
    <a:extraClrScheme>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os_ppt__template_v7">
  <a:themeElements>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v7">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Lucida Sans" pitchFamily="34"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Lucida Sans" pitchFamily="34"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os_ppt__template_v7">
  <a:themeElements>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v7">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Lucida Sans" pitchFamily="34"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Lucida Sans" pitchFamily="34"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owerpoint-template">
  <a:themeElements>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powerpoint-template">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16"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Georgia" pitchFamily="18" charset="0"/>
            <a:ea typeface="ＭＳ Ｐゴシック" pitchFamily="16" charset="-128"/>
          </a:defRPr>
        </a:defPPr>
      </a:lstStyle>
    </a:lnDef>
  </a:objectDefaults>
  <a:extraClrSchemeLst>
    <a:extraClrScheme>
      <a:clrScheme name="powerpoint-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uos_ppt__template_v7">
  <a:themeElements>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v7">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rgbClr val="000000"/>
          </a:solidFill>
          <a:prstDash val="solid"/>
          <a:round/>
          <a:headEnd type="none" w="med" len="med"/>
          <a:tailEnd type="none" w="med" len="med"/>
        </a:ln>
        <a:effectLst/>
      </a:spPr>
      <a:bodyPr vert="horz" wrap="none" lIns="91440" tIns="45720" rIns="91440" bIns="0" numCol="1" rtlCol="0"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smtClean="0">
            <a:ln>
              <a:noFill/>
            </a:ln>
            <a:solidFill>
              <a:schemeClr val="tx1"/>
            </a:solidFill>
            <a:effectLst/>
            <a:latin typeface="Lucida Sans" pitchFamily="34" charset="0"/>
            <a:ea typeface="ＭＳ Ｐゴシック" pitchFamily="-96" charset="-128"/>
          </a:defRPr>
        </a:defPPr>
      </a:lstStyle>
    </a:spDef>
    <a:lnDef>
      <a:spPr bwMode="auto">
        <a:solidFill>
          <a:schemeClr val="accent1"/>
        </a:solidFill>
        <a:ln w="12700" cap="flat" cmpd="sng" algn="ctr">
          <a:solidFill>
            <a:srgbClr val="000000"/>
          </a:solidFill>
          <a:prstDash val="solid"/>
          <a:round/>
          <a:headEnd type="none" w="med" len="med"/>
          <a:tailEnd type="none" w="med" len="med"/>
        </a:ln>
        <a:effectLst/>
      </a:spPr>
      <a:bodyPr/>
      <a:lstStyle/>
    </a:lnDef>
    <a:txDef>
      <a:spPr bwMode="auto">
        <a:noFill/>
        <a:ln w="9525">
          <a:noFill/>
          <a:miter lim="800000"/>
          <a:headEnd/>
          <a:tailEnd/>
        </a:ln>
      </a:spPr>
      <a:bodyPr vert="horz" wrap="square" lIns="0" tIns="45720" rIns="91440" bIns="45720" numCol="1" anchor="t" anchorCtr="0" compatLnSpc="1">
        <a:prstTxWarp prst="textNoShape">
          <a:avLst/>
        </a:prstTxWarp>
      </a:bodyPr>
      <a:lstStyle>
        <a:defPPr marL="85725" algn="l" eaLnBrk="1" hangingPunct="1">
          <a:spcAft>
            <a:spcPts val="2400"/>
          </a:spcAft>
          <a:defRPr sz="1800" kern="0" dirty="0" smtClean="0">
            <a:latin typeface="+mn-lt"/>
            <a:ea typeface="+mn-ea"/>
          </a:defRPr>
        </a:defPPr>
      </a:lstStyle>
    </a:tx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1062</Words>
  <Application>Microsoft Office PowerPoint</Application>
  <PresentationFormat>On-screen Show (4:3)</PresentationFormat>
  <Paragraphs>306</Paragraphs>
  <Slides>30</Slides>
  <Notes>16</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4</vt:i4>
      </vt:variant>
      <vt:variant>
        <vt:lpstr>Slide Titles</vt:lpstr>
      </vt:variant>
      <vt:variant>
        <vt:i4>30</vt:i4>
      </vt:variant>
    </vt:vector>
  </HeadingPairs>
  <TitlesOfParts>
    <vt:vector size="47" baseType="lpstr">
      <vt:lpstr>ＭＳ Ｐゴシック</vt:lpstr>
      <vt:lpstr>PMingLiU</vt:lpstr>
      <vt:lpstr>Arial</vt:lpstr>
      <vt:lpstr>Arial Narrow</vt:lpstr>
      <vt:lpstr>Calibri</vt:lpstr>
      <vt:lpstr>Georgia</vt:lpstr>
      <vt:lpstr>Lucida Sans</vt:lpstr>
      <vt:lpstr>Times New Roman</vt:lpstr>
      <vt:lpstr>powerpoint-template</vt:lpstr>
      <vt:lpstr>uos_ppt__template_v7</vt:lpstr>
      <vt:lpstr>1_uos_ppt__template_v7</vt:lpstr>
      <vt:lpstr>1_powerpoint-template</vt:lpstr>
      <vt:lpstr>2_uos_ppt__template_v7</vt:lpstr>
      <vt:lpstr>Equation</vt:lpstr>
      <vt:lpstr>PBrush</vt:lpstr>
      <vt:lpstr>Visio</vt:lpstr>
      <vt:lpstr>Chart</vt:lpstr>
      <vt:lpstr>High speed thermography</vt:lpstr>
      <vt:lpstr>PowerPoint Presentation</vt:lpstr>
      <vt:lpstr>VHS test machine</vt:lpstr>
      <vt:lpstr>Enclosure</vt:lpstr>
      <vt:lpstr>Camera and lighting</vt:lpstr>
      <vt:lpstr>PowerPoint Presentation</vt:lpstr>
      <vt:lpstr>Detector specification</vt:lpstr>
      <vt:lpstr>Detector operation</vt:lpstr>
      <vt:lpstr>Acquisition frequency</vt:lpstr>
      <vt:lpstr>Non-uniformity correction (NUC)</vt:lpstr>
      <vt:lpstr>Detector response</vt:lpstr>
      <vt:lpstr>Characterisation process</vt:lpstr>
      <vt:lpstr>Calibration curves</vt:lpstr>
      <vt:lpstr>Sample data from a high speed test</vt:lpstr>
      <vt:lpstr>Sample data from a high speed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speed IR thermography</vt:lpstr>
      <vt:lpstr>PowerPoint Presentation</vt:lpstr>
      <vt:lpstr>PowerPoint Presentation</vt:lpstr>
      <vt:lpstr>PowerPoint Presentation</vt:lpstr>
      <vt:lpstr>Test specimens</vt:lpstr>
      <vt:lpstr>Temperature and load trace</vt:lpstr>
      <vt:lpstr>PowerPoint Presentation</vt:lpstr>
    </vt:vector>
  </TitlesOfParts>
  <Company>University of Southampton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speed thermography</dc:title>
  <dc:creator>Janice Barton</dc:creator>
  <cp:lastModifiedBy>Barton J.M.</cp:lastModifiedBy>
  <cp:revision>9</cp:revision>
  <dcterms:created xsi:type="dcterms:W3CDTF">2013-06-01T05:41:57Z</dcterms:created>
  <dcterms:modified xsi:type="dcterms:W3CDTF">2018-04-13T11:03:11Z</dcterms:modified>
</cp:coreProperties>
</file>